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8" r:id="rId3"/>
    <p:sldId id="259" r:id="rId4"/>
    <p:sldId id="260" r:id="rId5"/>
    <p:sldId id="261" r:id="rId6"/>
    <p:sldId id="262" r:id="rId7"/>
    <p:sldId id="263" r:id="rId8"/>
    <p:sldId id="264" r:id="rId9"/>
    <p:sldId id="266" r:id="rId10"/>
    <p:sldId id="268" r:id="rId11"/>
    <p:sldId id="269" r:id="rId12"/>
    <p:sldId id="270" r:id="rId13"/>
    <p:sldId id="272" r:id="rId14"/>
    <p:sldId id="273" r:id="rId1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166807-BD76-3577-2414-FBC6C68DFBF3}" v="37" dt="2025-09-04T06:41:58.028"/>
    <p1510:client id="{D1A3C09B-F7EE-33ED-2BC0-7D3438F5383D}" v="52" dt="2025-09-04T05:49:35.084"/>
  </p1510:revLst>
</p1510:revInfo>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94" autoAdjust="0"/>
  </p:normalViewPr>
  <p:slideViewPr>
    <p:cSldViewPr snapToGrid="0" snapToObjects="1">
      <p:cViewPr varScale="1">
        <p:scale>
          <a:sx n="161" d="100"/>
          <a:sy n="161" d="100"/>
        </p:scale>
        <p:origin x="560"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367356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Set the scene</a:t>
            </a:r>
            <a:r>
              <a:t>: - “After our last session, colleague went back to office…” - Not particularly tech-savvy - Had a PDF style worksheet they’d used for years</a:t>
            </a:r>
          </a:p>
          <a:p>
            <a:pPr marL="0" lvl="0" indent="0">
              <a:buNone/>
            </a:pPr>
            <a:endParaRPr/>
          </a:p>
          <a:p>
            <a:pPr marL="0" lvl="0" indent="0">
              <a:buNone/>
            </a:pPr>
            <a:r>
              <a:rPr b="1"/>
              <a:t>The process</a:t>
            </a:r>
            <a:r>
              <a:t>: 1. Took PDF of worksheet 2. Prompted AI: “Convert this to an interactive HTML exercise with instant feedback” 3. AI generated the code 4. Tested it quickly 5. Uploaded BOTH versions to Blackboard 6. Total time: Less than a coffee break</a:t>
            </a:r>
          </a:p>
          <a:p>
            <a:pPr marL="0" lvl="0" indent="0">
              <a:buNone/>
            </a:pPr>
            <a:endParaRPr/>
          </a:p>
          <a:p>
            <a:pPr marL="0" lvl="0" indent="0">
              <a:buNone/>
            </a:pPr>
            <a:r>
              <a:rPr b="1"/>
              <a:t>The results</a:t>
            </a:r>
            <a:r>
              <a:t>: - Students choose interactive version - Some will still preferred PDF - and that’s fine! - Interactive users engaged more, completed faster - PDF users had their familiar option</a:t>
            </a:r>
          </a:p>
          <a:p>
            <a:pPr marL="0" lvl="0" indent="0">
              <a:buNone/>
            </a:pPr>
            <a:endParaRPr/>
          </a:p>
          <a:p>
            <a:pPr marL="0" lvl="0" indent="0">
              <a:buNone/>
            </a:pPr>
            <a:r>
              <a:rPr b="1"/>
              <a:t>Breaking through AI shame</a:t>
            </a:r>
            <a:r>
              <a:t>: - They chose content, evaluated output, tested - AI was just the formatting tool</a:t>
            </a:r>
          </a:p>
          <a:p>
            <a:pPr marL="0" lvl="0" indent="0">
              <a:buNone/>
            </a:pPr>
            <a:endParaRPr/>
          </a:p>
          <a:p>
            <a:pPr marL="0" lvl="0" indent="0">
              <a:buNone/>
            </a:pPr>
            <a:r>
              <a:rPr b="1"/>
              <a:t>The lesson</a:t>
            </a:r>
            <a:r>
              <a:t>: - We’re adding options, not replacing what works - Students appreciate choice - No risk approach - can always revert</a:t>
            </a:r>
          </a:p>
          <a:p>
            <a:pPr marL="0" lvl="0" indent="0">
              <a:buNone/>
            </a:pPr>
            <a:endParaRPr/>
          </a:p>
          <a:p>
            <a:pPr marL="0" lvl="0" indent="0">
              <a:buNone/>
            </a:pPr>
            <a:r>
              <a:t>“There are tools to help with this…”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Quick overview</a:t>
            </a:r>
            <a:r>
              <a:t>: - FLX tool specifically designed for curriculum - Import existing materials - PDFs, slides, documents - Restructure into different formats - Extend with additional examples/exercises</a:t>
            </a:r>
          </a:p>
          <a:p>
            <a:pPr marL="0" lvl="0" indent="0">
              <a:buNone/>
            </a:pPr>
            <a:endParaRPr/>
          </a:p>
          <a:p>
            <a:pPr marL="0" lvl="0" indent="0">
              <a:buNone/>
            </a:pPr>
            <a:r>
              <a:rPr b="1"/>
              <a:t>Specific example</a:t>
            </a:r>
            <a:r>
              <a:t>: - 10 hours creating new module content → 2 hours curating/refining - Import last year’s content → Update with current examples - Generate practice questions from lecture notes</a:t>
            </a:r>
          </a:p>
          <a:p>
            <a:pPr marL="0" lvl="0" indent="0">
              <a:buNone/>
            </a:pPr>
            <a:endParaRPr/>
          </a:p>
          <a:p>
            <a:pPr marL="0" lvl="0" indent="0">
              <a:buNone/>
            </a:pPr>
            <a:r>
              <a:rPr b="1"/>
              <a:t>Address the elephant</a:t>
            </a:r>
            <a:r>
              <a:t>: - No shame in being efficient - Using tools for busywork = more time for students - You’re still the expert - tool just handles formatting/structure</a:t>
            </a:r>
          </a:p>
          <a:p>
            <a:pPr marL="0" lvl="0" indent="0">
              <a:buNone/>
            </a:pPr>
            <a:endParaRPr/>
          </a:p>
          <a:p>
            <a:pPr marL="0" lvl="0" indent="0">
              <a:buNone/>
            </a:pPr>
            <a:r>
              <a:rPr b="1"/>
              <a:t>Key selling point</a:t>
            </a:r>
            <a:r>
              <a:t>: - It’s not about replacing your expertise - It’s about amplifying it - Like having a teaching assistant who never sleeps</a:t>
            </a:r>
          </a:p>
          <a:p>
            <a:pPr marL="0" lvl="0" indent="0">
              <a:buNone/>
            </a:pPr>
            <a:endParaRPr/>
          </a:p>
          <a:p>
            <a:pPr marL="0" lvl="0" indent="0">
              <a:buNone/>
            </a:pPr>
            <a:r>
              <a:rPr b="1"/>
              <a:t>Practical use cases</a:t>
            </a:r>
            <a:r>
              <a:t>: - Quick quiz generation from lecture content - Converting static content to interactive - Creating multiple versions for different cohorts - Accessibility improvements (alt formats)</a:t>
            </a:r>
          </a:p>
          <a:p>
            <a:pPr marL="0" lvl="0" indent="0">
              <a:buNone/>
            </a:pPr>
            <a:endParaRPr/>
          </a:p>
          <a:p>
            <a:pPr marL="0" lvl="0" indent="0">
              <a:buNone/>
            </a:pPr>
            <a:r>
              <a:t>“Even if you never use it for creation, it’s great for reformatting”</a:t>
            </a:r>
          </a:p>
          <a:p>
            <a:pPr marL="0" lvl="0" indent="0">
              <a:buNone/>
            </a:pPr>
            <a:endParaRPr/>
          </a:p>
          <a:p>
            <a:pPr marL="0" lvl="0" indent="0">
              <a:buNone/>
            </a:pPr>
            <a:r>
              <a:t>“But the real questions are…”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“I’m not expecting answers today - just want you thinking”</a:t>
            </a:r>
          </a:p>
          <a:p>
            <a:pPr marL="0" lvl="0" indent="0">
              <a:buNone/>
            </a:pPr>
            <a:endParaRPr/>
          </a:p>
          <a:p>
            <a:pPr marL="0" lvl="0" indent="0">
              <a:buNone/>
            </a:pPr>
            <a:r>
              <a:rPr b="1"/>
              <a:t>Where can AI save time?</a:t>
            </a:r>
            <a:r>
              <a:t> - Routine tasks: Grading rubrics, email responses, meeting summaries - Content creation: Quiz questions, worked examples, case studies - Administrative: Report writing, grant applications, reviews - Ask yourself: “What do I dread doing because it’s repetitive?”</a:t>
            </a:r>
          </a:p>
          <a:p>
            <a:pPr marL="0" lvl="0" indent="0">
              <a:buNone/>
            </a:pPr>
            <a:endParaRPr/>
          </a:p>
          <a:p>
            <a:pPr marL="0" lvl="0" indent="0">
              <a:buNone/>
            </a:pPr>
            <a:r>
              <a:rPr b="1"/>
              <a:t>Discipline-specific skills practice</a:t>
            </a:r>
            <a:r>
              <a:t>: - What would junior professionals in your field use AI for? - What simulations could AI enable that weren’t possible before? - How could students practice client/patient interactions? - What expensive/dangerous scenarios could AI simulate?</a:t>
            </a:r>
          </a:p>
          <a:p>
            <a:pPr marL="0" lvl="0" indent="0">
              <a:buNone/>
            </a:pPr>
            <a:endParaRPr/>
          </a:p>
          <a:p>
            <a:pPr marL="0" lvl="0" indent="0">
              <a:buNone/>
            </a:pPr>
            <a:r>
              <a:rPr b="1"/>
              <a:t>Risks and barriers</a:t>
            </a:r>
            <a:r>
              <a:t>: - Over-reliance - students who can’t work without it - Accuracy issues - hallucinations, outdated information - Equity - not all students have equal access - Industry expectations - what will employers expect?</a:t>
            </a:r>
          </a:p>
          <a:p>
            <a:pPr marL="0" lvl="0" indent="0">
              <a:buNone/>
            </a:pPr>
            <a:endParaRPr/>
          </a:p>
          <a:p>
            <a:pPr marL="0" lvl="0" indent="0">
              <a:buNone/>
            </a:pPr>
            <a:r>
              <a:rPr b="1"/>
              <a:t>Moving past AI shame</a:t>
            </a:r>
            <a:r>
              <a:t>: - How do we model healthy AI use? - What would transparent use look like in your course? - How do we separate tool use from academic integrity?</a:t>
            </a:r>
          </a:p>
          <a:p>
            <a:pPr marL="0" lvl="0" indent="0">
              <a:buNone/>
            </a:pPr>
            <a:endParaRPr/>
          </a:p>
          <a:p>
            <a:pPr marL="0" lvl="0" indent="0">
              <a:buNone/>
            </a:pPr>
            <a:r>
              <a:rPr b="1"/>
              <a:t>Future consideration</a:t>
            </a:r>
            <a:r>
              <a:t> - What skills become MORE important when AI handles routine tasks? - Critical thinking, creativity, ethical reasoning, human connection</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Reinforce key messages</a:t>
            </a:r>
            <a:r>
              <a:t>: - We’re all figuring this out together - Small experiments, not wholesale change - Share successes AND failures - both valuable - No shame in using tools to work smarter</a:t>
            </a:r>
          </a:p>
          <a:p>
            <a:pPr marL="0" lvl="0" indent="0">
              <a:buNone/>
            </a:pPr>
            <a:endParaRPr/>
          </a:p>
          <a:p>
            <a:pPr marL="0" lvl="0" indent="0">
              <a:buNone/>
            </a:pPr>
            <a:r>
              <a:rPr b="1"/>
              <a:t>Resources available</a:t>
            </a:r>
            <a:r>
              <a:t> - Example prompts for worksheet conversion - Access to Curriculum Curator for interested parties - Discipline-specific AI use cases document - “Moving Past AI Shame” discussion guide</a:t>
            </a:r>
          </a:p>
          <a:p>
            <a:pPr marL="0" lvl="0" indent="0">
              <a:buNone/>
            </a:pPr>
            <a:endParaRPr/>
          </a:p>
          <a:p>
            <a:pPr marL="0" lvl="0" indent="0">
              <a:buNone/>
            </a:pPr>
            <a:r>
              <a:rPr b="1"/>
              <a:t>Call to action emphasis</a:t>
            </a:r>
            <a:r>
              <a:t>: - “One small experiment” - lower the bar - “Share results” - build community of practice - “Be open” - break the shame cycle</a:t>
            </a:r>
          </a:p>
          <a:p>
            <a:pPr marL="0" lvl="0" indent="0">
              <a:buNone/>
            </a:pPr>
            <a:endParaRPr/>
          </a:p>
          <a:p>
            <a:pPr marL="0" lvl="0" indent="0">
              <a:buNone/>
            </a:pPr>
            <a:r>
              <a:rPr b="1"/>
              <a:t>Final thought</a:t>
            </a:r>
            <a:r>
              <a:t>: - “Remember - using AI well is a skill that requires your expertise” - “You’re not being replaced - you’re being amplified”</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14</a:t>
            </a:fld>
            <a:endParaRPr lang="en-US"/>
          </a:p>
        </p:txBody>
      </p:sp>
    </p:spTree>
    <p:extLst>
      <p:ext uri="{BB962C8B-B14F-4D97-AF65-F5344CB8AC3E}">
        <p14:creationId xmlns:p14="http://schemas.microsoft.com/office/powerpoint/2010/main" val="1990082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2</a:t>
            </a:fld>
            <a:endParaRPr lang="en-US"/>
          </a:p>
        </p:txBody>
      </p:sp>
    </p:spTree>
    <p:extLst>
      <p:ext uri="{BB962C8B-B14F-4D97-AF65-F5344CB8AC3E}">
        <p14:creationId xmlns:p14="http://schemas.microsoft.com/office/powerpoint/2010/main" val="172394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I’m sharing observations from my own teaching and conversations with colleagues - you’ll likely recognize these patterns. * </a:t>
            </a:r>
            <a:r>
              <a:rPr b="1"/>
              <a:t>Reality Check</a:t>
            </a:r>
            <a:r>
              <a:t>: AI already in workflows; disciplines differ; no one-size-fits-all * </a:t>
            </a:r>
            <a:r>
              <a:rPr b="1"/>
              <a:t>Today’s Goal</a:t>
            </a:r>
            <a:r>
              <a:t>: Share challenges &amp; spark reflection * </a:t>
            </a:r>
            <a:r>
              <a:rPr i="1"/>
              <a:t>“Not about answers — just questions worth asking”</a:t>
            </a:r>
          </a:p>
          <a:p>
            <a:pPr marL="0" lvl="0" indent="0">
              <a:buNone/>
            </a:pPr>
            <a:endParaRPr i="1"/>
          </a:p>
          <a:p>
            <a:pPr lvl="0"/>
            <a:r>
              <a:t>AI is already here - students using ChatGPT for assignments, staff for admin tasks</a:t>
            </a:r>
          </a:p>
          <a:p>
            <a:pPr marL="0" lvl="0" indent="0">
              <a:buNone/>
            </a:pPr>
            <a:endParaRPr/>
          </a:p>
          <a:p>
            <a:pPr lvl="0"/>
            <a:r>
              <a:t>Engineering will use it differently than Creative Writing - acknowledge this</a:t>
            </a:r>
          </a:p>
          <a:p>
            <a:pPr marL="0" lvl="0" indent="0">
              <a:buNone/>
            </a:pPr>
            <a:endParaRPr/>
          </a:p>
          <a:p>
            <a:pPr lvl="0"/>
            <a:r>
              <a:t>We’re exploring together, not prescribing solutions</a:t>
            </a:r>
          </a:p>
          <a:p>
            <a:pPr marL="0" lvl="0" indent="0">
              <a:buNone/>
            </a:pPr>
            <a:endParaRPr/>
          </a:p>
          <a:p>
            <a:pPr lvl="0"/>
            <a:r>
              <a:t>Set expectation: discussion starter, not definitive guide</a:t>
            </a:r>
          </a:p>
          <a:p>
            <a:pPr marL="0" lvl="0" indent="0">
              <a:buNone/>
            </a:pPr>
            <a:endParaRPr/>
          </a:p>
          <a:p>
            <a:pPr marL="0" lvl="0" indent="0">
              <a:buNone/>
            </a:pPr>
            <a:r>
              <a:rPr b="1"/>
              <a:t>Elephant in the room</a:t>
            </a:r>
            <a:r>
              <a:t>: We need to talk about AI shame - tease what’s coming</a:t>
            </a:r>
          </a:p>
          <a:p>
            <a:pPr marL="0" lvl="0" indent="0">
              <a:buNone/>
            </a:pPr>
            <a:endParaRPr/>
          </a:p>
          <a:p>
            <a:pPr marL="0" lvl="0" indent="0">
              <a:buNone/>
            </a:pPr>
            <a:r>
              <a:t>Some of you might be thinking ‘not another AI talk’ - but we need to talk about what’s actually happening in our classrooms</a:t>
            </a:r>
          </a:p>
          <a:p>
            <a:pPr marL="0" lvl="0" indent="0">
              <a:buNone/>
            </a:pPr>
            <a:endParaRPr/>
          </a:p>
          <a:p>
            <a:pPr marL="0" lvl="0" indent="0">
              <a:buNone/>
            </a:pPr>
            <a:r>
              <a:t>Let me share four challenges I’m seeing…</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I watched a student refuse to question an obviously wrong AI answer because ‘the AI said so’</a:t>
            </a:r>
          </a:p>
          <a:p>
            <a:pPr marL="0" lvl="0" indent="0">
              <a:buNone/>
            </a:pPr>
            <a:endParaRPr/>
          </a:p>
          <a:p>
            <a:pPr lvl="0"/>
            <a:r>
              <a:t>Students treat AI like authoritative source</a:t>
            </a:r>
          </a:p>
          <a:p>
            <a:pPr marL="0" lvl="0" indent="0">
              <a:buNone/>
            </a:pPr>
            <a:endParaRPr/>
          </a:p>
          <a:p>
            <a:pPr lvl="0"/>
            <a:r>
              <a:t>Hesitant to disagree even when they know better</a:t>
            </a:r>
          </a:p>
          <a:p>
            <a:pPr marL="0" lvl="0" indent="0">
              <a:buNone/>
            </a:pPr>
            <a:endParaRPr/>
          </a:p>
          <a:p>
            <a:pPr lvl="0"/>
            <a:r>
              <a:t>“But ChatGPT said…” becoming common refrain</a:t>
            </a:r>
          </a:p>
          <a:p>
            <a:pPr marL="0" lvl="0" indent="0">
              <a:buNone/>
            </a:pPr>
            <a:endParaRPr/>
          </a:p>
          <a:p>
            <a:pPr lvl="0"/>
            <a:r>
              <a:t>Give students an AI explanation with 2 deliberate errors</a:t>
            </a:r>
          </a:p>
          <a:p>
            <a:pPr marL="0" lvl="0" indent="0">
              <a:buNone/>
            </a:pPr>
            <a:endParaRPr/>
          </a:p>
          <a:p>
            <a:pPr lvl="0"/>
            <a:r>
              <a:t>Works across disciplines: wrong physics formula, incorrect historical date, buggy code, flawed diagnosis</a:t>
            </a:r>
          </a:p>
          <a:p>
            <a:pPr marL="0" lvl="0" indent="0">
              <a:buNone/>
            </a:pPr>
            <a:endParaRPr/>
          </a:p>
          <a:p>
            <a:pPr lvl="0"/>
            <a:r>
              <a:t>Students initially struggle to spot errors they’d normally catch</a:t>
            </a:r>
          </a:p>
          <a:p>
            <a:pPr marL="0" lvl="0" indent="0">
              <a:buNone/>
            </a:pPr>
            <a:endParaRPr/>
          </a:p>
          <a:p>
            <a:pPr marL="0" lvl="0" indent="0">
              <a:buNone/>
            </a:pPr>
            <a:r>
              <a:rPr b="1"/>
              <a:t>Response strategies</a:t>
            </a:r>
            <a:r>
              <a:t>: - Make error-hunting a regular exercise - Compare multiple AI responses to same prompt - Reward students who challenge AI answers - “Find three ways to improve this AI response”</a:t>
            </a:r>
          </a:p>
          <a:p>
            <a:pPr marL="0" lvl="0" indent="0">
              <a:buNone/>
            </a:pPr>
            <a:endParaRPr/>
          </a:p>
          <a:p>
            <a:pPr marL="0" lvl="0" indent="0">
              <a:buNone/>
            </a:pPr>
            <a:r>
              <a:rPr b="1"/>
              <a:t>Key message</a:t>
            </a:r>
            <a:r>
              <a:t>: Critical thinking matters MORE with AI, not less</a:t>
            </a:r>
          </a:p>
          <a:p>
            <a:pPr marL="0" lvl="0" indent="0">
              <a:buNone/>
            </a:pPr>
            <a:endParaRPr/>
          </a:p>
          <a:p>
            <a:pPr marL="0" lvl="0" indent="0">
              <a:buNone/>
            </a:pPr>
            <a:r>
              <a:t>But over-trust isn’t the only problem…</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distinction</a:t>
            </a:r>
            <a:r>
              <a:t>: “There’s a difference between using AI to skip learning and using it to enhance learning”</a:t>
            </a:r>
          </a:p>
          <a:p>
            <a:pPr marL="0" lvl="0" indent="0">
              <a:buNone/>
            </a:pPr>
            <a:endParaRPr/>
          </a:p>
          <a:p>
            <a:pPr lvl="0"/>
            <a:r>
              <a:t>Students jump straight to “give me the answer”</a:t>
            </a:r>
          </a:p>
          <a:p>
            <a:pPr marL="0" lvl="0" indent="0">
              <a:buNone/>
            </a:pPr>
            <a:endParaRPr/>
          </a:p>
          <a:p>
            <a:pPr lvl="0"/>
            <a:r>
              <a:t>Miss the learning that comes from struggle</a:t>
            </a:r>
          </a:p>
          <a:p>
            <a:pPr marL="0" lvl="0" indent="0">
              <a:buNone/>
            </a:pPr>
            <a:endParaRPr/>
          </a:p>
          <a:p>
            <a:pPr lvl="0"/>
            <a:r>
              <a:t>Can’t explain their “own” work</a:t>
            </a:r>
          </a:p>
          <a:p>
            <a:pPr marL="0" lvl="0" indent="0">
              <a:buNone/>
            </a:pPr>
            <a:endParaRPr/>
          </a:p>
          <a:p>
            <a:pPr lvl="0"/>
            <a:r>
              <a:t>Panic when asked to work without AI</a:t>
            </a:r>
          </a:p>
          <a:p>
            <a:pPr marL="0" lvl="0" indent="0">
              <a:buNone/>
            </a:pPr>
            <a:endParaRPr/>
          </a:p>
          <a:p>
            <a:pPr marL="0" lvl="0" indent="0">
              <a:buNone/>
            </a:pPr>
            <a:r>
              <a:rPr b="1"/>
              <a:t>Bloom’s Flip explanation</a:t>
            </a:r>
            <a:r>
              <a:t>: - Traditional: Start at Remember/Understand, work up to Create - AI Era: Start with Create/Evaluate WITH AI support - Then work backwards to build foundational understanding - Example: Create a marketing campaign (with AI) THEN learn marketing principles</a:t>
            </a:r>
          </a:p>
          <a:p>
            <a:pPr marL="0" lvl="0" indent="0">
              <a:buNone/>
            </a:pPr>
            <a:endParaRPr/>
          </a:p>
          <a:p>
            <a:pPr marL="0" lvl="0" indent="0">
              <a:buNone/>
            </a:pPr>
            <a:r>
              <a:rPr b="1"/>
              <a:t>Practical example</a:t>
            </a:r>
            <a:r>
              <a:t>: - Don’t use AI to write essay from scratch - DO use AI to generate counter-arguments to strengthen your thesis - Use it as sophisticated sparring partner, not ghostwriter</a:t>
            </a:r>
          </a:p>
          <a:p>
            <a:pPr marL="0" lvl="0" indent="0">
              <a:buNone/>
            </a:pPr>
            <a:endParaRPr/>
          </a:p>
          <a:p>
            <a:pPr marL="0" lvl="0" indent="0">
              <a:buNone/>
            </a:pPr>
            <a:r>
              <a:t>“This isn’t lowering standards - it’s changing the journey”</a:t>
            </a:r>
          </a:p>
          <a:p>
            <a:pPr marL="0" lvl="0" indent="0">
              <a:buNone/>
            </a:pPr>
            <a:endParaRPr/>
          </a:p>
          <a:p>
            <a:pPr marL="0" lvl="0" indent="0">
              <a:buNone/>
            </a:pPr>
            <a:r>
              <a:t>“Now, some staff see this as AI breaking education…”</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Historical context</a:t>
            </a:r>
            <a:r>
              <a:t>: - Calculators “ruined” mathematics → we adapted assessments - Wikipedia “destroyed” research → we taught evaluation - Google “killed” memorisation → we focused on application - Spell-check “weakened” writing → we emphasised ideas over mechanics</a:t>
            </a:r>
          </a:p>
          <a:p>
            <a:pPr marL="0" lvl="0" indent="0">
              <a:buNone/>
            </a:pPr>
            <a:endParaRPr/>
          </a:p>
          <a:p>
            <a:pPr marL="0" lvl="0" indent="0">
              <a:buNone/>
            </a:pPr>
            <a:r>
              <a:t>“AI doesn’t break assessments, it reveals what was already breakable”</a:t>
            </a:r>
          </a:p>
          <a:p>
            <a:pPr marL="0" lvl="0" indent="0">
              <a:buNone/>
            </a:pPr>
            <a:endParaRPr/>
          </a:p>
          <a:p>
            <a:pPr marL="0" lvl="0" indent="0">
              <a:buNone/>
            </a:pPr>
            <a:r>
              <a:rPr b="1"/>
              <a:t>Assessment evolution examples</a:t>
            </a:r>
            <a:r>
              <a:t>: - Authentic tasks: Real-world problems with no single answer - Personalised: Connect to student’s own experience/context - Reflective: “Explain your process” “What would you do differently?” - In-class components: Presentations, demonstrations, peer review</a:t>
            </a:r>
          </a:p>
          <a:p>
            <a:pPr marL="0" lvl="0" indent="0">
              <a:buNone/>
            </a:pPr>
            <a:endParaRPr/>
          </a:p>
          <a:p>
            <a:pPr marL="0" lvl="0" indent="0">
              <a:buNone/>
            </a:pPr>
            <a:r>
              <a:rPr b="1"/>
              <a:t>For the skeptics</a:t>
            </a:r>
            <a:r>
              <a:t>: - Banning won’t work - they’ll use it anyway - Better to teach proper use than pretend it doesn’t exist - “We don’t ban calculators, we teach when to use them”</a:t>
            </a:r>
          </a:p>
          <a:p>
            <a:pPr marL="0" lvl="0" indent="0">
              <a:buNone/>
            </a:pPr>
            <a:endParaRPr/>
          </a:p>
          <a:p>
            <a:pPr marL="0" lvl="0" indent="0">
              <a:buNone/>
            </a:pPr>
            <a:r>
              <a:t>But there’s a hidden challenge we rarely discuss…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Let’s name the real issue - fear. Not fear of technology, but fear of irrelevance. I feel it too. When I first saw ChatGPT write a decent lecture outline, my stomach dropped. ‘What’s my value now?’</a:t>
            </a:r>
          </a:p>
          <a:p>
            <a:pPr marL="0" lvl="0" indent="0">
              <a:buNone/>
            </a:pPr>
            <a:endParaRPr/>
          </a:p>
          <a:p>
            <a:pPr marL="0" lvl="0" indent="0">
              <a:buNone/>
            </a:pPr>
            <a:r>
              <a:t>But here’s what I learned: AI makes my expertise MORE valuable. It handles the routine so I can focus on what only humans do - connect, inspire, judge, create meaning. Students need us MORE to help them navigate this, not less.</a:t>
            </a:r>
          </a:p>
          <a:p>
            <a:pPr marL="0" lvl="0" indent="0">
              <a:buNone/>
            </a:pPr>
            <a:endParaRPr/>
          </a:p>
          <a:p>
            <a:pPr marL="0" lvl="0" indent="0">
              <a:buNone/>
            </a:pPr>
            <a:r>
              <a:t>The choice isn’t whether AI enters education - it’s already here. The choice is whether we guide its use or let students figure it out alone.</a:t>
            </a:r>
          </a:p>
          <a:p>
            <a:pPr marL="0" lvl="0" indent="0">
              <a:buNone/>
            </a:pPr>
            <a:endParaRPr/>
          </a:p>
          <a:p>
            <a:pPr lvl="0"/>
            <a:r>
              <a:t>Anchor story: “When I first saw ChatGPT write a lecture outline, my stomach dropped.”</a:t>
            </a:r>
          </a:p>
          <a:p>
            <a:pPr marL="0" lvl="0" indent="0">
              <a:buNone/>
            </a:pPr>
            <a:endParaRPr/>
          </a:p>
          <a:p>
            <a:pPr lvl="0"/>
            <a:r>
              <a:t>Reframe: “AI makes my expertise more valuable — because only I can judge, connect, inspire.”</a:t>
            </a:r>
          </a:p>
          <a:p>
            <a:pPr marL="0" lvl="0" indent="0">
              <a:buNone/>
            </a:pPr>
            <a:endParaRPr/>
          </a:p>
          <a:p>
            <a:pPr lvl="0"/>
            <a:r>
              <a:t>Takeaway: “Students don’t need us less, they need us more — to guide them through this shift.”</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270000" lvl="0" indent="0">
              <a:buNone/>
            </a:pPr>
            <a:r>
              <a:rPr sz="2000" i="1"/>
              <a:t>When I first used AI for teaching prep, I felt like I was cheating. Anyone else?</a:t>
            </a:r>
          </a:p>
          <a:p>
            <a:pPr marL="0" lvl="0" indent="0">
              <a:buNone/>
            </a:pPr>
            <a:endParaRPr sz="2000" i="1"/>
          </a:p>
          <a:p>
            <a:pPr marL="0" lvl="0" indent="0">
              <a:buNone/>
            </a:pPr>
            <a:r>
              <a:rPr b="1"/>
              <a:t>Student experiences</a:t>
            </a:r>
            <a:r>
              <a:t>: - “I’m not really learning if I use AI” - Hide AI use from peers - worried about judgment - Imposter syndrome intensifies - Won’t ask for help with AI - too ashamed</a:t>
            </a:r>
          </a:p>
          <a:p>
            <a:pPr marL="0" lvl="0" indent="0">
              <a:buNone/>
            </a:pPr>
            <a:endParaRPr/>
          </a:p>
          <a:p>
            <a:pPr marL="0" lvl="0" indent="0">
              <a:buNone/>
            </a:pPr>
            <a:r>
              <a:rPr b="1"/>
              <a:t>Staff experiences</a:t>
            </a:r>
            <a:r>
              <a:t>: - “Real academics don’t need AI” - Secret experimentation - won’t share successes - Fear colleagues will think less of them - Worry about being “found out”</a:t>
            </a:r>
          </a:p>
          <a:p>
            <a:pPr marL="0" lvl="0" indent="0">
              <a:buNone/>
            </a:pPr>
            <a:endParaRPr/>
          </a:p>
          <a:p>
            <a:pPr marL="0" lvl="0" indent="0">
              <a:buNone/>
            </a:pPr>
            <a:r>
              <a:rPr b="1"/>
              <a:t>Why this matters</a:t>
            </a:r>
            <a:r>
              <a:t>: - Drives use underground → can’t develop best practices - Creates unnecessary stress for everyone - Prevents skill development in AI collaboration - Blocks innovation and sharing</a:t>
            </a:r>
          </a:p>
          <a:p>
            <a:pPr marL="0" lvl="0" indent="0">
              <a:buNone/>
            </a:pPr>
            <a:endParaRPr/>
          </a:p>
          <a:p>
            <a:pPr marL="0" lvl="0" indent="0">
              <a:buNone/>
            </a:pPr>
            <a:r>
              <a:rPr b="1"/>
              <a:t>The reframe</a:t>
            </a:r>
            <a:r>
              <a:t>: - Using AI well REQUIRES expertise - You need domain knowledge to evaluate outputs - Creativity to direct it effectively - We don’t say “spell-check wrote my paper”</a:t>
            </a:r>
          </a:p>
          <a:p>
            <a:pPr marL="0" lvl="0" indent="0">
              <a:buNone/>
            </a:pPr>
            <a:endParaRPr/>
          </a:p>
          <a:p>
            <a:pPr lvl="0"/>
            <a:r>
              <a:t>Share your own AI use openly: “I used Claude to help structure this presentation”</a:t>
            </a:r>
          </a:p>
          <a:p>
            <a:pPr marL="0" lvl="0" indent="0">
              <a:buNone/>
            </a:pPr>
            <a:endParaRPr/>
          </a:p>
          <a:p>
            <a:pPr lvl="0"/>
            <a:r>
              <a:t>Teach the process: prompting, evaluating, iterating</a:t>
            </a:r>
          </a:p>
          <a:p>
            <a:pPr marL="0" lvl="0" indent="0">
              <a:buNone/>
            </a:pPr>
            <a:endParaRPr/>
          </a:p>
          <a:p>
            <a:pPr lvl="0"/>
            <a:r>
              <a:t>Make it part of academic integrity discussions, not separate</a:t>
            </a:r>
          </a:p>
          <a:p>
            <a:pPr marL="0" lvl="0" indent="0">
              <a:buNone/>
            </a:pPr>
            <a:endParaRPr/>
          </a:p>
          <a:p>
            <a:pPr marL="0" lvl="0" indent="0">
              <a:buNone/>
            </a:pPr>
            <a:r>
              <a:t>So how do we move forward constructively?</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9</a:t>
            </a:fld>
            <a:endParaRPr lang="en-US"/>
          </a:p>
        </p:txBody>
      </p:sp>
    </p:spTree>
    <p:extLst>
      <p:ext uri="{BB962C8B-B14F-4D97-AF65-F5344CB8AC3E}">
        <p14:creationId xmlns:p14="http://schemas.microsoft.com/office/powerpoint/2010/main" val="3896874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9/3/2025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9/3/2025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9/3/2025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9/3/2025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teqsa.gov.au/guides-resources/higher-education-good-practice-hub/gen-ai-knowledge-hub"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People Discussing">
            <a:extLst>
              <a:ext uri="{FF2B5EF4-FFF2-40B4-BE49-F238E27FC236}">
                <a16:creationId xmlns:a16="http://schemas.microsoft.com/office/drawing/2014/main" id="{9CCFB00D-B5B6-844B-7FAE-C5FD8A049221}"/>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r="6240" b="6240"/>
          <a:stretch>
            <a:fillRect/>
          </a:stretch>
        </p:blipFill>
        <p:spPr>
          <a:xfrm>
            <a:off x="-2285" y="10"/>
            <a:ext cx="9143999" cy="51434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244162"/>
            <a:ext cx="7543800" cy="2681084"/>
          </a:xfrm>
          <a:effectLst>
            <a:outerShdw blurRad="50800" dist="38100" dir="2700000" algn="tl" rotWithShape="0">
              <a:prstClr val="black">
                <a:alpha val="40000"/>
              </a:prstClr>
            </a:outerShdw>
          </a:effectLst>
        </p:spPr>
        <p:txBody>
          <a:bodyPr>
            <a:normAutofit/>
          </a:bodyPr>
          <a:lstStyle/>
          <a:p>
            <a:pPr marL="0" lvl="0" indent="0">
              <a:buNone/>
            </a:pPr>
            <a:r>
              <a:rPr lang="en-US" sz="3900">
                <a:solidFill>
                  <a:srgbClr val="FFFFFF"/>
                </a:solidFill>
              </a:rPr>
              <a:t>AI in the Curriculum: Challenges &amp; Opportunities</a:t>
            </a:r>
          </a:p>
        </p:txBody>
      </p:sp>
      <p:sp>
        <p:nvSpPr>
          <p:cNvPr id="3" name="Subtitle 2"/>
          <p:cNvSpPr>
            <a:spLocks noGrp="1"/>
          </p:cNvSpPr>
          <p:nvPr>
            <p:ph type="subTitle" idx="1"/>
          </p:nvPr>
        </p:nvSpPr>
        <p:spPr>
          <a:xfrm>
            <a:off x="825038" y="3054032"/>
            <a:ext cx="7543800" cy="962030"/>
          </a:xfrm>
          <a:effectLst>
            <a:outerShdw blurRad="50800" dist="38100" dir="2700000" algn="tl" rotWithShape="0">
              <a:prstClr val="black">
                <a:alpha val="40000"/>
              </a:prstClr>
            </a:outerShdw>
          </a:effectLst>
        </p:spPr>
        <p:txBody>
          <a:bodyPr>
            <a:normAutofit/>
          </a:bodyPr>
          <a:lstStyle/>
          <a:p>
            <a:pPr marL="0" lvl="0" indent="0">
              <a:lnSpc>
                <a:spcPct val="90000"/>
              </a:lnSpc>
              <a:buNone/>
            </a:pPr>
            <a:br>
              <a:rPr lang="en-US" sz="2000">
                <a:solidFill>
                  <a:srgbClr val="FFFFFF"/>
                </a:solidFill>
              </a:rPr>
            </a:br>
            <a:br>
              <a:rPr lang="en-US" sz="2000">
                <a:solidFill>
                  <a:srgbClr val="FFFFFF"/>
                </a:solidFill>
              </a:rPr>
            </a:br>
            <a:r>
              <a:rPr lang="en-US" sz="2000">
                <a:solidFill>
                  <a:srgbClr val="FFFFFF"/>
                </a:solidFill>
              </a:rPr>
              <a:t>Michael Borck, Curtin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8886" y="479460"/>
            <a:ext cx="51435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94905" y="296405"/>
            <a:ext cx="4759657"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46680" y="2114225"/>
            <a:ext cx="1876484"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18752" y="639595"/>
            <a:ext cx="51435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614065" y="846373"/>
            <a:ext cx="3238727"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9797" y="440141"/>
            <a:ext cx="3172575" cy="2540623"/>
          </a:xfrm>
        </p:spPr>
        <p:txBody>
          <a:bodyPr anchor="b">
            <a:normAutofit/>
          </a:bodyPr>
          <a:lstStyle/>
          <a:p>
            <a:pPr marL="0" lvl="0" indent="0" algn="r">
              <a:buNone/>
            </a:pPr>
            <a:r>
              <a:rPr lang="en-US" sz="3000">
                <a:solidFill>
                  <a:srgbClr val="FFFFFF"/>
                </a:solidFill>
              </a:rPr>
              <a:t>Quick Win: 30-Minute Experiment</a:t>
            </a:r>
          </a:p>
        </p:txBody>
      </p:sp>
      <p:sp>
        <p:nvSpPr>
          <p:cNvPr id="3" name="Content Placeholder 2"/>
          <p:cNvSpPr>
            <a:spLocks noGrp="1"/>
          </p:cNvSpPr>
          <p:nvPr>
            <p:ph idx="1"/>
          </p:nvPr>
        </p:nvSpPr>
        <p:spPr>
          <a:xfrm>
            <a:off x="4877368" y="487110"/>
            <a:ext cx="3646835" cy="4159535"/>
          </a:xfrm>
        </p:spPr>
        <p:txBody>
          <a:bodyPr anchor="ctr">
            <a:normAutofit/>
          </a:bodyPr>
          <a:lstStyle/>
          <a:p>
            <a:pPr lvl="0"/>
            <a:r>
              <a:rPr lang="en-US" sz="1500" b="1"/>
              <a:t>What</a:t>
            </a:r>
            <a:r>
              <a:rPr lang="en-US" sz="1500"/>
              <a:t>: Worksheet → HTML in 30 min</a:t>
            </a:r>
          </a:p>
          <a:p>
            <a:pPr lvl="0"/>
            <a:r>
              <a:rPr lang="en-US" sz="1500" b="1"/>
              <a:t>Result</a:t>
            </a:r>
            <a:r>
              <a:rPr lang="en-US" sz="1500"/>
              <a:t>: Upload both verisons, more engagement</a:t>
            </a:r>
          </a:p>
          <a:p>
            <a:pPr lvl="0"/>
            <a:r>
              <a:rPr lang="en-US" sz="1500" b="1"/>
              <a:t>Key Insight</a:t>
            </a:r>
            <a:r>
              <a:rPr lang="en-US" sz="1500"/>
              <a:t>: Options, not replacements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231314"/>
            <a:ext cx="3293268" cy="992579"/>
          </a:xfrm>
        </p:spPr>
        <p:txBody>
          <a:bodyPr vert="horz" lIns="91440" tIns="45720" rIns="91440" bIns="45720" rtlCol="0" anchor="t">
            <a:normAutofit/>
          </a:bodyPr>
          <a:lstStyle/>
          <a:p>
            <a:pPr marL="0" lvl="0" indent="0" defTabSz="914400">
              <a:lnSpc>
                <a:spcPct val="90000"/>
              </a:lnSpc>
            </a:pPr>
            <a:r>
              <a:rPr lang="en-US" sz="2600" kern="1200">
                <a:solidFill>
                  <a:schemeClr val="bg1"/>
                </a:solidFill>
                <a:latin typeface="+mj-lt"/>
                <a:ea typeface="+mj-ea"/>
                <a:cs typeface="+mj-cs"/>
              </a:rPr>
              <a:t>Showcase: Curriculum Curator (FLX)</a:t>
            </a:r>
          </a:p>
        </p:txBody>
      </p:sp>
      <p:sp>
        <p:nvSpPr>
          <p:cNvPr id="4" name="Text Placeholder 3"/>
          <p:cNvSpPr>
            <a:spLocks noGrp="1"/>
          </p:cNvSpPr>
          <p:nvPr>
            <p:ph type="body" sz="half" idx="2"/>
          </p:nvPr>
        </p:nvSpPr>
        <p:spPr>
          <a:xfrm>
            <a:off x="628650" y="2359800"/>
            <a:ext cx="3293268" cy="1840725"/>
          </a:xfrm>
        </p:spPr>
        <p:txBody>
          <a:bodyPr vert="horz" lIns="91440" tIns="45720" rIns="91440" bIns="45720" rtlCol="0">
            <a:normAutofit/>
          </a:bodyPr>
          <a:lstStyle/>
          <a:p>
            <a:pPr lvl="0" indent="-228600" defTabSz="914400">
              <a:lnSpc>
                <a:spcPct val="90000"/>
              </a:lnSpc>
              <a:buFont typeface="Arial" panose="020B0604020202020204" pitchFamily="34" charset="0"/>
              <a:buChar char="•"/>
            </a:pPr>
            <a:r>
              <a:rPr lang="en-US" sz="1800" b="1">
                <a:solidFill>
                  <a:schemeClr val="bg1">
                    <a:alpha val="80000"/>
                  </a:schemeClr>
                </a:solidFill>
              </a:rPr>
              <a:t>Tool</a:t>
            </a:r>
            <a:r>
              <a:rPr lang="en-US" sz="1800">
                <a:solidFill>
                  <a:schemeClr val="bg1">
                    <a:alpha val="80000"/>
                  </a:schemeClr>
                </a:solidFill>
              </a:rPr>
              <a:t>: Import → Restructure → Save 80% time</a:t>
            </a:r>
          </a:p>
          <a:p>
            <a:pPr lvl="0" indent="-228600" defTabSz="914400">
              <a:lnSpc>
                <a:spcPct val="90000"/>
              </a:lnSpc>
              <a:buFont typeface="Arial" panose="020B0604020202020204" pitchFamily="34" charset="0"/>
              <a:buChar char="•"/>
            </a:pPr>
            <a:r>
              <a:rPr lang="en-US" sz="1800" b="1">
                <a:solidFill>
                  <a:schemeClr val="bg1">
                    <a:alpha val="80000"/>
                  </a:schemeClr>
                </a:solidFill>
              </a:rPr>
              <a:t>Value</a:t>
            </a:r>
            <a:r>
              <a:rPr lang="en-US" sz="1800">
                <a:solidFill>
                  <a:schemeClr val="bg1">
                    <a:alpha val="80000"/>
                  </a:schemeClr>
                </a:solidFill>
              </a:rPr>
              <a:t>: Supports staff, not replaces</a:t>
            </a:r>
          </a:p>
          <a:p>
            <a:pPr lvl="0" indent="-228600" defTabSz="914400">
              <a:lnSpc>
                <a:spcPct val="90000"/>
              </a:lnSpc>
              <a:buFont typeface="Arial" panose="020B0604020202020204" pitchFamily="34" charset="0"/>
              <a:buChar char="•"/>
            </a:pPr>
            <a:r>
              <a:rPr lang="en-US" sz="1800" b="1">
                <a:solidFill>
                  <a:schemeClr val="bg1">
                    <a:alpha val="80000"/>
                  </a:schemeClr>
                </a:solidFill>
              </a:rPr>
              <a:t>Takeaway</a:t>
            </a:r>
            <a:r>
              <a:rPr lang="en-US" sz="1800">
                <a:solidFill>
                  <a:schemeClr val="bg1">
                    <a:alpha val="80000"/>
                  </a:schemeClr>
                </a:solidFill>
              </a:rPr>
              <a:t>: Efficiency</a:t>
            </a:r>
          </a:p>
        </p:txBody>
      </p:sp>
      <p:pic>
        <p:nvPicPr>
          <p:cNvPr id="3" name="Picture 1" descr="./assets/cur-curator.png"/>
          <p:cNvPicPr>
            <a:picLocks noGrp="1" noChangeAspect="1"/>
          </p:cNvPicPr>
          <p:nvPr/>
        </p:nvPicPr>
        <p:blipFill>
          <a:blip r:embed="rId3"/>
          <a:stretch>
            <a:fillRect/>
          </a:stretch>
        </p:blipFill>
        <p:spPr bwMode="auto">
          <a:xfrm>
            <a:off x="4571999" y="1121856"/>
            <a:ext cx="3945732" cy="2870519"/>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8886" y="479460"/>
            <a:ext cx="51435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94905" y="296405"/>
            <a:ext cx="4759657"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46680" y="2114225"/>
            <a:ext cx="1876484"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18752" y="639595"/>
            <a:ext cx="51435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614065" y="846373"/>
            <a:ext cx="3238727"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9797" y="440141"/>
            <a:ext cx="3172575" cy="2540623"/>
          </a:xfrm>
        </p:spPr>
        <p:txBody>
          <a:bodyPr anchor="b">
            <a:normAutofit/>
          </a:bodyPr>
          <a:lstStyle/>
          <a:p>
            <a:pPr marL="0" lvl="0" indent="0" algn="r">
              <a:buNone/>
            </a:pPr>
            <a:r>
              <a:rPr lang="en-US" sz="3000">
                <a:solidFill>
                  <a:srgbClr val="FFFFFF"/>
                </a:solidFill>
              </a:rPr>
              <a:t>Questions to Guide Your Thinking</a:t>
            </a:r>
          </a:p>
        </p:txBody>
      </p:sp>
      <p:sp>
        <p:nvSpPr>
          <p:cNvPr id="3" name="Content Placeholder 2"/>
          <p:cNvSpPr>
            <a:spLocks noGrp="1"/>
          </p:cNvSpPr>
          <p:nvPr>
            <p:ph idx="1"/>
          </p:nvPr>
        </p:nvSpPr>
        <p:spPr>
          <a:xfrm>
            <a:off x="4877368" y="487110"/>
            <a:ext cx="3646835" cy="4159535"/>
          </a:xfrm>
        </p:spPr>
        <p:txBody>
          <a:bodyPr anchor="ctr">
            <a:normAutofit/>
          </a:bodyPr>
          <a:lstStyle/>
          <a:p>
            <a:pPr lvl="0"/>
            <a:r>
              <a:rPr lang="en-US" sz="1500"/>
              <a:t>Where can AI save time?</a:t>
            </a:r>
          </a:p>
          <a:p>
            <a:pPr lvl="0"/>
            <a:r>
              <a:rPr lang="en-US" sz="1500"/>
              <a:t>How could students practice discipline-specific skills?</a:t>
            </a:r>
          </a:p>
          <a:p>
            <a:pPr lvl="0"/>
            <a:r>
              <a:rPr lang="en-US" sz="1500"/>
              <a:t>What risks/barriers must we prepare for?</a:t>
            </a:r>
          </a:p>
          <a:p>
            <a:pPr lvl="0"/>
            <a:r>
              <a:rPr lang="en-US" sz="1500"/>
              <a:t>How do we move past AI shame?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Thank You</a:t>
            </a:r>
          </a:p>
        </p:txBody>
      </p:sp>
      <p:sp>
        <p:nvSpPr>
          <p:cNvPr id="3" name="Content Placeholder 2"/>
          <p:cNvSpPr>
            <a:spLocks noGrp="1"/>
          </p:cNvSpPr>
          <p:nvPr>
            <p:ph idx="1"/>
          </p:nvPr>
        </p:nvSpPr>
        <p:spPr/>
        <p:txBody>
          <a:bodyPr vert="horz" lIns="91440" tIns="45720" rIns="91440" bIns="45720" rtlCol="0" anchor="t">
            <a:normAutofit/>
          </a:bodyPr>
          <a:lstStyle/>
          <a:p>
            <a:pPr lvl="0"/>
            <a:r>
              <a:rPr i="1" dirty="0"/>
              <a:t>“Not about answers — just questions worth asking… together, without shame”</a:t>
            </a:r>
          </a:p>
          <a:p>
            <a:endParaRPr lang="en-US" i="1" dirty="0"/>
          </a:p>
          <a:p>
            <a:pPr lvl="0"/>
            <a:r>
              <a:rPr b="1"/>
              <a:t>Next Step</a:t>
            </a:r>
            <a:r>
              <a:t>: Try one small experiment, share results</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440141"/>
            <a:ext cx="2401025" cy="2540623"/>
          </a:xfrm>
        </p:spPr>
        <p:txBody>
          <a:bodyPr anchor="b">
            <a:normAutofit/>
          </a:bodyPr>
          <a:lstStyle/>
          <a:p>
            <a:pPr marL="0" lvl="0" indent="0" algn="r">
              <a:buNone/>
            </a:pPr>
            <a:r>
              <a:rPr lang="en-US" sz="3000">
                <a:solidFill>
                  <a:srgbClr val="FFFFFF"/>
                </a:solidFill>
              </a:rPr>
              <a:t>Resources &amp; References</a:t>
            </a:r>
          </a:p>
        </p:txBody>
      </p:sp>
      <p:sp>
        <p:nvSpPr>
          <p:cNvPr id="3" name="Content Placeholder 2"/>
          <p:cNvSpPr>
            <a:spLocks noGrp="1"/>
          </p:cNvSpPr>
          <p:nvPr>
            <p:ph idx="1"/>
          </p:nvPr>
        </p:nvSpPr>
        <p:spPr>
          <a:xfrm>
            <a:off x="3103430" y="461897"/>
            <a:ext cx="5420774" cy="4184748"/>
          </a:xfrm>
        </p:spPr>
        <p:txBody>
          <a:bodyPr anchor="ctr">
            <a:normAutofit/>
          </a:bodyPr>
          <a:lstStyle/>
          <a:p>
            <a:pPr marL="0" lvl="0" indent="0">
              <a:lnSpc>
                <a:spcPct val="90000"/>
              </a:lnSpc>
              <a:buNone/>
            </a:pPr>
            <a:r>
              <a:rPr lang="en-US" sz="800"/>
              <a:t>(Heaven, W. (2023, April 6). ChatGPT is going to change education, not destroy it. MIT Technology Review. Retrieved September 4 2025, from https://www.technologyreview.com/2023/04/06/1070216/chatgpt-is-going-</a:t>
            </a:r>
            <a:r>
              <a:rPr lang="en-US" sz="800" dirty="0"/>
              <a:t>to-change-education-not-destroy-it)[https://www.technologyreview.com/2023/04/06/1071059/chatgpt-change-not-destroy-education-openai/]</a:t>
            </a:r>
            <a:endParaRPr lang="en-US" dirty="0"/>
          </a:p>
          <a:p>
            <a:pPr marL="0" lvl="0" indent="0">
              <a:lnSpc>
                <a:spcPct val="90000"/>
              </a:lnSpc>
              <a:buNone/>
            </a:pPr>
            <a:r>
              <a:rPr lang="en-US" sz="800"/>
              <a:t>(</a:t>
            </a:r>
            <a:r>
              <a:rPr lang="en-US" sz="800" err="1"/>
              <a:t>McNealis</a:t>
            </a:r>
            <a:r>
              <a:rPr lang="en-US" sz="800"/>
              <a:t>, R. Shame in the machine: affective accountability and the ethics of AI. AI &amp; Soc (2025). </a:t>
            </a:r>
            <a:r>
              <a:rPr lang="en-US" sz="800" dirty="0"/>
              <a:t>https://doi.org/10.1007/s00146-025-02472-x)[https://link.springer.com/article/10.1007/s00146-025-02472-x]</a:t>
            </a:r>
            <a:endParaRPr lang="en-US" sz="800" dirty="0">
              <a:ea typeface="Calibri"/>
              <a:cs typeface="Calibri"/>
            </a:endParaRPr>
          </a:p>
          <a:p>
            <a:pPr marL="0" lvl="0" indent="0">
              <a:lnSpc>
                <a:spcPct val="90000"/>
              </a:lnSpc>
              <a:buNone/>
            </a:pPr>
            <a:r>
              <a:rPr lang="en-US" sz="800"/>
              <a:t>(Giray L. (2024). AI Shaming: The Silent Stigma among Academic Writers and Researchers. Annals of biomedical engineering, 52(9), 2319–2324. https://doi.org/10.1007/s10439-024-03582-</a:t>
            </a:r>
            <a:r>
              <a:rPr lang="en-US" sz="800" dirty="0"/>
              <a:t>1)[https://pubmed.ncbi.nlm.nih.gov/38977530/]</a:t>
            </a:r>
            <a:endParaRPr lang="en-US" sz="800" dirty="0">
              <a:ea typeface="Calibri"/>
              <a:cs typeface="Calibri"/>
            </a:endParaRPr>
          </a:p>
          <a:p>
            <a:pPr marL="0" lvl="0" indent="0">
              <a:lnSpc>
                <a:spcPct val="90000"/>
              </a:lnSpc>
              <a:buNone/>
            </a:pPr>
            <a:r>
              <a:rPr lang="en-US" sz="800"/>
              <a:t>(</a:t>
            </a:r>
            <a:r>
              <a:rPr lang="en-US" sz="800" err="1"/>
              <a:t>Sabzalieva</a:t>
            </a:r>
            <a:r>
              <a:rPr lang="en-US" sz="800"/>
              <a:t>, E., &amp; Valentini, A. (2023). ChatGPT and artificial intelligence in higher education: Quick start guide. UNESCO International Institute for Higher Education in Latin America and the Caribbean (IESALC). </a:t>
            </a:r>
            <a:r>
              <a:rPr lang="en-US" sz="800" dirty="0"/>
              <a:t>https://unesdoc.unesco.org/ark:/48223/pf0000385146)[https://unesdoc.unesco.org/ark:/48223/pf0000385146]</a:t>
            </a:r>
            <a:endParaRPr lang="en-US" sz="800" dirty="0">
              <a:ea typeface="Calibri"/>
              <a:cs typeface="Calibri"/>
            </a:endParaRPr>
          </a:p>
          <a:p>
            <a:pPr marL="0" lvl="0" indent="0">
              <a:lnSpc>
                <a:spcPct val="90000"/>
              </a:lnSpc>
              <a:buNone/>
            </a:pPr>
            <a:r>
              <a:rPr lang="en-US" sz="800"/>
              <a:t>(</a:t>
            </a:r>
            <a:r>
              <a:rPr lang="en-US" sz="800" err="1"/>
              <a:t>WalkMe</a:t>
            </a:r>
            <a:r>
              <a:rPr lang="en-US" sz="800"/>
              <a:t>. (2025, August 27). Employees left behind in workplace AI boom, new </a:t>
            </a:r>
            <a:r>
              <a:rPr lang="en-US" sz="800" err="1"/>
              <a:t>WalkMe</a:t>
            </a:r>
            <a:r>
              <a:rPr lang="en-US" sz="800"/>
              <a:t> survey finds - </a:t>
            </a:r>
            <a:r>
              <a:rPr lang="en-US" sz="800" err="1"/>
              <a:t>WalkMe</a:t>
            </a:r>
            <a:r>
              <a:rPr lang="en-US" sz="800"/>
              <a:t> - Digital adoption Platform. </a:t>
            </a:r>
            <a:r>
              <a:rPr lang="en-US" sz="800" err="1"/>
              <a:t>WalkMe</a:t>
            </a:r>
            <a:r>
              <a:rPr lang="en-US" sz="800"/>
              <a:t> - Digital Adoption Platform. https://www.walkme.com/news-</a:t>
            </a:r>
            <a:r>
              <a:rPr lang="en-US" sz="800" dirty="0"/>
              <a:t>releases/employees-left-behind-in-workplace-ai-boom-new-walkme-survey-finds/?tabId=company-news)[https://www.walkme.com/news-releases/employees-left-behind-in-workplace-ai-boom-new-walkme-survey-finds/?tabId=company-news]</a:t>
            </a:r>
            <a:endParaRPr lang="en-US" sz="800" dirty="0">
              <a:ea typeface="Calibri"/>
              <a:cs typeface="Calibri"/>
            </a:endParaRPr>
          </a:p>
          <a:p>
            <a:pPr marL="0" lvl="0" indent="0">
              <a:lnSpc>
                <a:spcPct val="90000"/>
              </a:lnSpc>
              <a:buNone/>
            </a:pPr>
            <a:r>
              <a:rPr lang="en-US" sz="800"/>
              <a:t>(Russell Group. (2023). Russell Group principles on the use of generative AI tools in education. Russell Group. Retrieved September 4 2025, from https://www.russellgroup.ac.uk/policy/policy-briefings/principles-use-</a:t>
            </a:r>
            <a:r>
              <a:rPr lang="en-US" sz="800" dirty="0"/>
              <a:t>generative-ai-tools-education)[https://www.russellgroup.ac.uk/policy/policy-briefings/principles-use-generative-ai-tools-education]</a:t>
            </a:r>
            <a:endParaRPr lang="en-US" sz="800" dirty="0">
              <a:ea typeface="Calibri"/>
              <a:cs typeface="Calibri"/>
            </a:endParaRPr>
          </a:p>
          <a:p>
            <a:pPr marL="0" lvl="0" indent="0">
              <a:lnSpc>
                <a:spcPct val="90000"/>
              </a:lnSpc>
              <a:buNone/>
            </a:pPr>
            <a:r>
              <a:rPr lang="en-US" sz="800"/>
              <a:t>(Lichtenberg, N. (2025, August 29). “AI shame” is running rampant in the corporate sector—and C-suite leaders are most worried about getting caught, survey says. Fortune. https://fortune.com/2025/08/29/what-is-ai-shame-</a:t>
            </a:r>
            <a:r>
              <a:rPr lang="en-US" sz="800" dirty="0"/>
              <a:t>readiness-gap-training-artificial-intelligence/)[https://fortune.com/2025/08/29/what-is-ai-shame-readiness-gap-training-artificial-intelligence/]</a:t>
            </a:r>
            <a:endParaRPr lang="en-US" sz="800" dirty="0">
              <a:ea typeface="Calibri"/>
              <a:cs typeface="Calibri"/>
            </a:endParaRPr>
          </a:p>
          <a:p>
            <a:pPr marL="0" lvl="0" indent="0">
              <a:lnSpc>
                <a:spcPct val="90000"/>
              </a:lnSpc>
              <a:buNone/>
            </a:pPr>
            <a:r>
              <a:rPr lang="en-US" sz="800"/>
              <a:t>Canva Workplace Study on AI Adoption (2025)</a:t>
            </a:r>
            <a:endParaRPr lang="en-US" sz="800">
              <a:ea typeface="Calibri"/>
              <a:cs typeface="Calibri"/>
            </a:endParaRPr>
          </a:p>
          <a:p>
            <a:pPr marL="0" lvl="0" indent="0">
              <a:lnSpc>
                <a:spcPct val="90000"/>
              </a:lnSpc>
              <a:buNone/>
            </a:pPr>
            <a:r>
              <a:rPr lang="en-US" sz="800" dirty="0">
                <a:hlinkClick r:id="rId3"/>
              </a:rPr>
              <a:t>TEQSA on Generative AI</a:t>
            </a:r>
            <a:endParaRPr lang="en-US" sz="800" dirty="0">
              <a:ea typeface="Calibri"/>
              <a:cs typeface="Calibri"/>
              <a:hlinkClick r:id="rId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Arc 9">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descr="./ai_in_curriculum_qr.png">
            <a:extLst>
              <a:ext uri="{FF2B5EF4-FFF2-40B4-BE49-F238E27FC236}">
                <a16:creationId xmlns:a16="http://schemas.microsoft.com/office/drawing/2014/main" id="{450E6606-7924-49B4-81B3-E0E4344C1490}"/>
              </a:ext>
            </a:extLst>
          </p:cNvPr>
          <p:cNvPicPr>
            <a:picLocks noChangeAspect="1"/>
          </p:cNvPicPr>
          <p:nvPr/>
        </p:nvPicPr>
        <p:blipFill>
          <a:blip r:embed="rId3"/>
          <a:stretch>
            <a:fillRect/>
          </a:stretch>
        </p:blipFill>
        <p:spPr>
          <a:xfrm>
            <a:off x="527386" y="716577"/>
            <a:ext cx="3583036" cy="35830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p:cNvSpPr>
            <a:spLocks noGrp="1"/>
          </p:cNvSpPr>
          <p:nvPr>
            <p:ph idx="1"/>
          </p:nvPr>
        </p:nvSpPr>
        <p:spPr>
          <a:xfrm>
            <a:off x="4364477" y="997896"/>
            <a:ext cx="4094129" cy="3144390"/>
          </a:xfrm>
        </p:spPr>
        <p:txBody>
          <a:bodyPr>
            <a:normAutofit/>
          </a:bodyPr>
          <a:lstStyle/>
          <a:p>
            <a:pPr marL="0" lvl="0" indent="0">
              <a:buNone/>
            </a:pPr>
            <a:r>
              <a:rPr i="1"/>
              <a:t>AI Acknowledgment: AI tools were used in the initial drafting and development of this document. All content has been reviewed, refined, and validated through human expertise and professional judgment.</a:t>
            </a:r>
          </a:p>
        </p:txBody>
      </p:sp>
      <p:sp>
        <p:nvSpPr>
          <p:cNvPr id="4" name="TextBox 3">
            <a:extLst>
              <a:ext uri="{FF2B5EF4-FFF2-40B4-BE49-F238E27FC236}">
                <a16:creationId xmlns:a16="http://schemas.microsoft.com/office/drawing/2014/main" id="{6206BE26-87F4-7219-360D-603B4B924C60}"/>
              </a:ext>
            </a:extLst>
          </p:cNvPr>
          <p:cNvSpPr txBox="1"/>
          <p:nvPr/>
        </p:nvSpPr>
        <p:spPr>
          <a:xfrm>
            <a:off x="468549" y="4114395"/>
            <a:ext cx="603033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https://michael-borck.github.io/AI-in-the-Curriculum/</a:t>
            </a:r>
          </a:p>
        </p:txBody>
      </p:sp>
      <p:sp>
        <p:nvSpPr>
          <p:cNvPr id="6" name="Title 1">
            <a:extLst>
              <a:ext uri="{FF2B5EF4-FFF2-40B4-BE49-F238E27FC236}">
                <a16:creationId xmlns:a16="http://schemas.microsoft.com/office/drawing/2014/main" id="{B2430016-665D-C593-C648-BF0499BAF6EC}"/>
              </a:ext>
            </a:extLst>
          </p:cNvPr>
          <p:cNvSpPr>
            <a:spLocks noGrp="1"/>
          </p:cNvSpPr>
          <p:nvPr>
            <p:ph type="title"/>
          </p:nvPr>
        </p:nvSpPr>
        <p:spPr>
          <a:xfrm>
            <a:off x="457200" y="205979"/>
            <a:ext cx="8229600" cy="857250"/>
          </a:xfrm>
        </p:spPr>
        <p:txBody>
          <a:bodyPr/>
          <a:lstStyle/>
          <a:p>
            <a:r>
              <a:rPr lang="en-US" dirty="0"/>
              <a:t>Companion Website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440141"/>
            <a:ext cx="2401025" cy="2540623"/>
          </a:xfrm>
        </p:spPr>
        <p:txBody>
          <a:bodyPr anchor="b">
            <a:normAutofit/>
          </a:bodyPr>
          <a:lstStyle/>
          <a:p>
            <a:pPr marL="0" lvl="0" indent="0" algn="r">
              <a:buNone/>
            </a:pPr>
            <a:r>
              <a:rPr lang="en-US" sz="3000">
                <a:solidFill>
                  <a:srgbClr val="FFFFFF"/>
                </a:solidFill>
              </a:rPr>
              <a:t>Today: 15 Minutes</a:t>
            </a:r>
          </a:p>
        </p:txBody>
      </p:sp>
      <p:sp>
        <p:nvSpPr>
          <p:cNvPr id="3" name="Content Placeholder 2"/>
          <p:cNvSpPr>
            <a:spLocks noGrp="1"/>
          </p:cNvSpPr>
          <p:nvPr>
            <p:ph idx="1"/>
          </p:nvPr>
        </p:nvSpPr>
        <p:spPr>
          <a:xfrm>
            <a:off x="3036195" y="449291"/>
            <a:ext cx="6034295" cy="4197354"/>
          </a:xfrm>
        </p:spPr>
        <p:txBody>
          <a:bodyPr vert="horz" lIns="91440" tIns="45720" rIns="91440" bIns="45720" rtlCol="0" anchor="ctr">
            <a:noAutofit/>
          </a:bodyPr>
          <a:lstStyle/>
          <a:p>
            <a:pPr marL="0" indent="0">
              <a:buNone/>
            </a:pPr>
            <a:r>
              <a:rPr lang="en-US" sz="2000" b="1" dirty="0"/>
              <a:t>We’ll explore:</a:t>
            </a:r>
            <a:r>
              <a:rPr lang="en-US" sz="2000" dirty="0"/>
              <a:t> </a:t>
            </a:r>
            <a:endParaRPr lang="en-US" sz="2000" dirty="0">
              <a:ea typeface="Calibri"/>
              <a:cs typeface="Calibri"/>
            </a:endParaRPr>
          </a:p>
          <a:p>
            <a:pPr marL="0" indent="0">
              <a:buNone/>
            </a:pPr>
            <a:r>
              <a:rPr lang="en-US" sz="2000" dirty="0"/>
              <a:t>- Four challenges we’re all facing </a:t>
            </a:r>
            <a:endParaRPr lang="en-US" sz="2000" dirty="0">
              <a:ea typeface="Calibri"/>
              <a:cs typeface="Calibri"/>
            </a:endParaRPr>
          </a:p>
          <a:p>
            <a:pPr marL="0" indent="0">
              <a:buNone/>
            </a:pPr>
            <a:r>
              <a:rPr lang="en-US" sz="2000" dirty="0"/>
              <a:t>- One hidden barrier we don’t discuss </a:t>
            </a:r>
            <a:endParaRPr lang="en-US" sz="2000" dirty="0">
              <a:ea typeface="Calibri"/>
              <a:cs typeface="Calibri"/>
            </a:endParaRPr>
          </a:p>
          <a:p>
            <a:pPr marL="0" indent="0">
              <a:buNone/>
            </a:pPr>
            <a:r>
              <a:rPr lang="en-US" sz="2000" dirty="0"/>
              <a:t>- Pathways forward </a:t>
            </a:r>
            <a:endParaRPr lang="en-US" sz="2000" dirty="0">
              <a:ea typeface="Calibri"/>
              <a:cs typeface="Calibri"/>
            </a:endParaRPr>
          </a:p>
          <a:p>
            <a:pPr marL="0" indent="0">
              <a:buNone/>
            </a:pPr>
            <a:endParaRPr lang="en-US" sz="2000" b="1" dirty="0">
              <a:ea typeface="Calibri"/>
              <a:cs typeface="Calibri"/>
            </a:endParaRPr>
          </a:p>
          <a:p>
            <a:pPr marL="0" indent="0">
              <a:buNone/>
            </a:pPr>
            <a:r>
              <a:rPr lang="en-US" sz="2000" b="1" dirty="0"/>
              <a:t>Not covering:</a:t>
            </a:r>
            <a:r>
              <a:rPr lang="en-US" sz="2000" dirty="0"/>
              <a:t> </a:t>
            </a:r>
            <a:endParaRPr lang="en-US" sz="2000" dirty="0">
              <a:ea typeface="Calibri"/>
              <a:cs typeface="Calibri"/>
            </a:endParaRPr>
          </a:p>
          <a:p>
            <a:pPr marL="0" indent="0">
              <a:buNone/>
            </a:pPr>
            <a:r>
              <a:rPr lang="en-US" sz="2000" dirty="0"/>
              <a:t>- How AI works </a:t>
            </a:r>
            <a:endParaRPr lang="en-US" sz="2000" dirty="0">
              <a:ea typeface="Calibri"/>
              <a:cs typeface="Calibri"/>
            </a:endParaRPr>
          </a:p>
          <a:p>
            <a:pPr marL="0" indent="0">
              <a:buNone/>
            </a:pPr>
            <a:r>
              <a:rPr lang="en-US" sz="2000" dirty="0"/>
              <a:t>- Which tools to use </a:t>
            </a:r>
            <a:endParaRPr lang="en-US" sz="2000" dirty="0">
              <a:ea typeface="Calibri"/>
              <a:cs typeface="Calibri"/>
            </a:endParaRPr>
          </a:p>
          <a:p>
            <a:pPr marL="0" indent="0">
              <a:buNone/>
            </a:pPr>
            <a:r>
              <a:rPr lang="en-US" sz="2000" dirty="0"/>
              <a:t>- Detection strategies </a:t>
            </a:r>
            <a:endParaRPr lang="en-US" sz="2000" dirty="0">
              <a:ea typeface="Calibri"/>
              <a:cs typeface="Calibri"/>
            </a:endParaRPr>
          </a:p>
          <a:p>
            <a:pPr marL="0" lvl="0" indent="0">
              <a:buNone/>
            </a:pPr>
            <a:r>
              <a:rPr lang="en-US" sz="2000" dirty="0"/>
              <a:t>- Policy development</a:t>
            </a:r>
            <a:endParaRPr lang="en-US" sz="2000" dirty="0">
              <a:ea typeface="Calibri"/>
              <a:cs typeface="Calibri"/>
            </a:endParaRPr>
          </a:p>
          <a:p>
            <a:pPr marL="0" indent="0">
              <a:buNone/>
            </a:pPr>
            <a:endParaRPr lang="en-US" sz="2000" i="1" dirty="0">
              <a:ea typeface="Calibri"/>
              <a:cs typeface="Calibri"/>
            </a:endParaRPr>
          </a:p>
          <a:p>
            <a:pPr marL="0" lvl="0" indent="0">
              <a:buNone/>
            </a:pPr>
            <a:r>
              <a:rPr lang="en-US" sz="2000" i="1" dirty="0"/>
              <a:t>“Not about answers — just questions worth asking”</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8886" y="479460"/>
            <a:ext cx="51435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94905" y="296405"/>
            <a:ext cx="4759657"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46680" y="2114225"/>
            <a:ext cx="1876484"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18752" y="639595"/>
            <a:ext cx="51435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614065" y="846373"/>
            <a:ext cx="3238727"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9797" y="440141"/>
            <a:ext cx="3172575" cy="2540623"/>
          </a:xfrm>
        </p:spPr>
        <p:txBody>
          <a:bodyPr anchor="b">
            <a:normAutofit/>
          </a:bodyPr>
          <a:lstStyle/>
          <a:p>
            <a:pPr marL="0" lvl="0" indent="0" algn="r">
              <a:buNone/>
            </a:pPr>
            <a:r>
              <a:rPr lang="en-US" sz="3000">
                <a:solidFill>
                  <a:srgbClr val="FFFFFF"/>
                </a:solidFill>
              </a:rPr>
              <a:t>Over-Trust: The “Fountain of Knowledge” Problem</a:t>
            </a:r>
          </a:p>
        </p:txBody>
      </p:sp>
      <p:sp>
        <p:nvSpPr>
          <p:cNvPr id="3" name="Content Placeholder 2"/>
          <p:cNvSpPr>
            <a:spLocks noGrp="1"/>
          </p:cNvSpPr>
          <p:nvPr>
            <p:ph idx="1"/>
          </p:nvPr>
        </p:nvSpPr>
        <p:spPr>
          <a:xfrm>
            <a:off x="4247038" y="449291"/>
            <a:ext cx="4688981" cy="4197354"/>
          </a:xfrm>
        </p:spPr>
        <p:txBody>
          <a:bodyPr anchor="ctr">
            <a:normAutofit/>
          </a:bodyPr>
          <a:lstStyle/>
          <a:p>
            <a:pPr marL="0" lvl="0" indent="0">
              <a:buNone/>
            </a:pPr>
            <a:r>
              <a:rPr lang="en-US" sz="2800" b="1" dirty="0"/>
              <a:t>Challenge</a:t>
            </a:r>
            <a:r>
              <a:rPr lang="en-US" sz="2800" dirty="0"/>
              <a:t>: Students over-trust AI</a:t>
            </a:r>
            <a:endParaRPr lang="en-US" sz="2800" dirty="0">
              <a:ea typeface="Calibri"/>
              <a:cs typeface="Calibri"/>
            </a:endParaRPr>
          </a:p>
          <a:p>
            <a:pPr marL="0" lvl="0" indent="0">
              <a:buNone/>
            </a:pPr>
            <a:r>
              <a:rPr lang="en-US" sz="2800" b="1" dirty="0"/>
              <a:t>Impact</a:t>
            </a:r>
            <a:r>
              <a:rPr lang="en-US" sz="2800" dirty="0"/>
              <a:t>: Weakens critical thinking</a:t>
            </a:r>
          </a:p>
          <a:p>
            <a:pPr marL="0" lvl="0" indent="0">
              <a:buNone/>
            </a:pPr>
            <a:r>
              <a:rPr lang="en-US" sz="2800" b="1" dirty="0"/>
              <a:t>Response</a:t>
            </a:r>
            <a:r>
              <a:rPr lang="en-US" sz="2800" dirty="0"/>
              <a:t>: Error-spotting, critique, reward questioning</a:t>
            </a:r>
            <a:endParaRPr lang="en-US" sz="2800" dirty="0">
              <a:ea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Over-Use: Shortcuts vs. Scaffolds</a:t>
            </a:r>
          </a:p>
        </p:txBody>
      </p:sp>
      <p:sp>
        <p:nvSpPr>
          <p:cNvPr id="3" name="Content Placeholder 2"/>
          <p:cNvSpPr>
            <a:spLocks noGrp="1"/>
          </p:cNvSpPr>
          <p:nvPr>
            <p:ph idx="1"/>
          </p:nvPr>
        </p:nvSpPr>
        <p:spPr>
          <a:xfrm>
            <a:off x="457200" y="1194136"/>
            <a:ext cx="4150895" cy="3394472"/>
          </a:xfrm>
        </p:spPr>
        <p:txBody>
          <a:bodyPr/>
          <a:lstStyle/>
          <a:p>
            <a:pPr lvl="0"/>
            <a:r>
              <a:rPr b="1"/>
              <a:t>Challenge</a:t>
            </a:r>
            <a:r>
              <a:t>: AI as bypass, not support</a:t>
            </a:r>
          </a:p>
          <a:p>
            <a:pPr lvl="0"/>
            <a:r>
              <a:rPr b="1"/>
              <a:t>Risks</a:t>
            </a:r>
            <a:r>
              <a:t>: Shallow learning, plagiarism fears, lost skills</a:t>
            </a:r>
          </a:p>
          <a:p>
            <a:pPr lvl="0"/>
            <a:r>
              <a:rPr b="1"/>
              <a:t>Response</a:t>
            </a:r>
            <a:r>
              <a:t>: Frame AI as scaffold within pedagogy</a:t>
            </a:r>
          </a:p>
        </p:txBody>
      </p:sp>
      <p:pic>
        <p:nvPicPr>
          <p:cNvPr id="4" name="Picture 1" descr="./assets/blooms.png"/>
          <p:cNvPicPr>
            <a:picLocks noGrp="1" noChangeAspect="1"/>
          </p:cNvPicPr>
          <p:nvPr/>
        </p:nvPicPr>
        <p:blipFill>
          <a:blip r:embed="rId3"/>
          <a:srcRect t="4520" r="154" b="-128"/>
          <a:stretch>
            <a:fillRect/>
          </a:stretch>
        </p:blipFill>
        <p:spPr bwMode="auto">
          <a:xfrm>
            <a:off x="4793916" y="1191712"/>
            <a:ext cx="3892896" cy="2756260"/>
          </a:xfrm>
          <a:prstGeom prst="rect">
            <a:avLst/>
          </a:prstGeom>
          <a:noFill/>
          <a:ln w="9525">
            <a:noFill/>
            <a:headEnd/>
            <a:tailEnd/>
          </a:ln>
        </p:spPr>
      </p:pic>
      <p:sp>
        <p:nvSpPr>
          <p:cNvPr id="5" name="TextBox 3"/>
          <p:cNvSpPr txBox="1"/>
          <p:nvPr/>
        </p:nvSpPr>
        <p:spPr>
          <a:xfrm>
            <a:off x="4987177" y="4076700"/>
            <a:ext cx="3699623" cy="512202"/>
          </a:xfrm>
          <a:prstGeom prst="rect">
            <a:avLst/>
          </a:prstGeom>
          <a:noFill/>
        </p:spPr>
        <p:txBody>
          <a:bodyPr lIns="91440" tIns="45720" rIns="91440" bIns="45720" anchor="t"/>
          <a:lstStyle/>
          <a:p>
            <a:pPr marL="0" lvl="0" indent="0" algn="ctr">
              <a:buNone/>
            </a:pPr>
            <a:r>
              <a:rPr sz="1000" dirty="0"/>
              <a:t>© Rawia </a:t>
            </a:r>
            <a:r>
              <a:rPr sz="1000" err="1"/>
              <a:t>Inaim</a:t>
            </a:r>
            <a:r>
              <a:rPr sz="1000" dirty="0"/>
              <a:t>. “Bloom’s Taxonomy.” Retrieved September 4, 2025, from https://opentextbc.ca/studentsuccess/chapter/effective-questions/. Licensed under a CC BY-SA (Attribution </a:t>
            </a:r>
            <a:r>
              <a:rPr sz="1000" err="1"/>
              <a:t>ShareAlike</a:t>
            </a:r>
            <a:r>
              <a:rPr sz="1000" dirty="0"/>
              <a:t>) license.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8886" y="479460"/>
            <a:ext cx="51435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94905" y="296405"/>
            <a:ext cx="4759657"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46680" y="2114225"/>
            <a:ext cx="1876484"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18752" y="639595"/>
            <a:ext cx="51435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614065" y="846373"/>
            <a:ext cx="3238727"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9797" y="440141"/>
            <a:ext cx="3172575" cy="2540623"/>
          </a:xfrm>
        </p:spPr>
        <p:txBody>
          <a:bodyPr anchor="b">
            <a:normAutofit/>
          </a:bodyPr>
          <a:lstStyle/>
          <a:p>
            <a:pPr marL="0" lvl="0" indent="0" algn="r">
              <a:buNone/>
            </a:pPr>
            <a:r>
              <a:rPr lang="en-US" sz="3000">
                <a:solidFill>
                  <a:srgbClr val="FFFFFF"/>
                </a:solidFill>
              </a:rPr>
              <a:t>Misplaced Blame: It’s Not the Tool</a:t>
            </a:r>
          </a:p>
        </p:txBody>
      </p:sp>
      <p:sp>
        <p:nvSpPr>
          <p:cNvPr id="3" name="Content Placeholder 2"/>
          <p:cNvSpPr>
            <a:spLocks noGrp="1"/>
          </p:cNvSpPr>
          <p:nvPr>
            <p:ph idx="1"/>
          </p:nvPr>
        </p:nvSpPr>
        <p:spPr>
          <a:xfrm>
            <a:off x="4200814" y="449291"/>
            <a:ext cx="4941113" cy="4197354"/>
          </a:xfrm>
        </p:spPr>
        <p:txBody>
          <a:bodyPr vert="horz" lIns="91440" tIns="45720" rIns="91440" bIns="45720" rtlCol="0" anchor="ctr">
            <a:noAutofit/>
          </a:bodyPr>
          <a:lstStyle/>
          <a:p>
            <a:pPr marL="0" lvl="0" indent="0">
              <a:buNone/>
            </a:pPr>
            <a:r>
              <a:rPr lang="en-US" sz="2800" b="1"/>
              <a:t>Challenge</a:t>
            </a:r>
            <a:r>
              <a:rPr lang="en-US" sz="2800"/>
              <a:t>: Staff blame AI for integrity issues</a:t>
            </a:r>
            <a:endParaRPr lang="en-US" sz="2800">
              <a:ea typeface="Calibri"/>
              <a:cs typeface="Calibri"/>
            </a:endParaRPr>
          </a:p>
          <a:p>
            <a:pPr marL="0" lvl="0" indent="0">
              <a:buNone/>
            </a:pPr>
            <a:r>
              <a:rPr lang="en-US" sz="2800" b="1"/>
              <a:t>Response</a:t>
            </a:r>
            <a:r>
              <a:rPr lang="en-US" sz="2800"/>
              <a:t>: Adapt assessment, don’t ban</a:t>
            </a:r>
            <a:endParaRPr lang="en-US" sz="2800">
              <a:ea typeface="Calibri"/>
              <a:cs typeface="Calibri"/>
            </a:endParaRPr>
          </a:p>
          <a:p>
            <a:pPr marL="342900" lvl="1" indent="0">
              <a:buNone/>
            </a:pPr>
            <a:r>
              <a:rPr lang="en-US" sz="2800"/>
              <a:t>Authentic, </a:t>
            </a:r>
            <a:r>
              <a:rPr lang="en-US" sz="2800" err="1"/>
              <a:t>Personalised</a:t>
            </a:r>
            <a:r>
              <a:rPr lang="en-US" sz="2800"/>
              <a:t>, Reflective</a:t>
            </a:r>
            <a:endParaRPr lang="en-US" sz="2800">
              <a:ea typeface="Calibri"/>
              <a:cs typeface="Calibri"/>
            </a:endParaRPr>
          </a:p>
          <a:p>
            <a:pPr marL="0" lvl="0" indent="0">
              <a:buNone/>
            </a:pPr>
            <a:r>
              <a:rPr lang="en-US" sz="2800" i="1"/>
              <a:t>Past tools changed assessment, AI will too</a:t>
            </a:r>
            <a:endParaRPr lang="en-US" sz="2800" i="1">
              <a:ea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3" y="1057562"/>
            <a:ext cx="51435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64" y="1065164"/>
            <a:ext cx="51434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75942" y="2691064"/>
            <a:ext cx="1876484"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727288"/>
            <a:ext cx="2925267" cy="3134219"/>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57570" y="1049957"/>
            <a:ext cx="5143502"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50041" y="440141"/>
            <a:ext cx="2401025" cy="2540623"/>
          </a:xfrm>
        </p:spPr>
        <p:txBody>
          <a:bodyPr anchor="b">
            <a:normAutofit/>
          </a:bodyPr>
          <a:lstStyle/>
          <a:p>
            <a:pPr marL="0" lvl="0" indent="0" algn="r">
              <a:buNone/>
            </a:pPr>
            <a:r>
              <a:rPr lang="en-US" sz="3000">
                <a:solidFill>
                  <a:srgbClr val="FFFFFF"/>
                </a:solidFill>
              </a:rPr>
              <a:t>Fear of AI: The Root of Resistance</a:t>
            </a:r>
          </a:p>
        </p:txBody>
      </p:sp>
      <p:sp>
        <p:nvSpPr>
          <p:cNvPr id="3" name="Content Placeholder 2"/>
          <p:cNvSpPr>
            <a:spLocks noGrp="1"/>
          </p:cNvSpPr>
          <p:nvPr>
            <p:ph idx="1"/>
          </p:nvPr>
        </p:nvSpPr>
        <p:spPr>
          <a:xfrm>
            <a:off x="3607694" y="487110"/>
            <a:ext cx="4916510" cy="4159535"/>
          </a:xfrm>
        </p:spPr>
        <p:txBody>
          <a:bodyPr anchor="ctr">
            <a:normAutofit/>
          </a:bodyPr>
          <a:lstStyle/>
          <a:p>
            <a:pPr lvl="0"/>
            <a:r>
              <a:rPr lang="en-US" sz="1500" b="1"/>
              <a:t>The Fear</a:t>
            </a:r>
            <a:r>
              <a:rPr lang="en-US" sz="1500"/>
              <a:t>: “AI will replace me” | “I’ll become obsolete” | “My expertise won’t matter”</a:t>
            </a:r>
          </a:p>
          <a:p>
            <a:pPr lvl="0"/>
            <a:r>
              <a:rPr lang="en-US" sz="1500" b="1"/>
              <a:t>The Reality</a:t>
            </a:r>
            <a:r>
              <a:rPr lang="en-US" sz="1500"/>
              <a:t>: Every new tool sparked fear</a:t>
            </a:r>
          </a:p>
          <a:p>
            <a:pPr lvl="1"/>
            <a:r>
              <a:rPr lang="en-US" sz="1500"/>
              <a:t>Printing press → scribes worried</a:t>
            </a:r>
          </a:p>
          <a:p>
            <a:pPr lvl="1"/>
            <a:r>
              <a:rPr lang="en-US" sz="1500"/>
              <a:t>Calculators → mathematicians concerned</a:t>
            </a:r>
          </a:p>
          <a:p>
            <a:pPr lvl="1"/>
            <a:r>
              <a:rPr lang="en-US" sz="1500"/>
              <a:t>Internet → everyone panicked</a:t>
            </a:r>
          </a:p>
          <a:p>
            <a:pPr lvl="0"/>
            <a:r>
              <a:rPr lang="en-US" sz="1500" b="1"/>
              <a:t>The Pattern</a:t>
            </a:r>
            <a:r>
              <a:rPr lang="en-US" sz="1500"/>
              <a:t>: Those who adapted thrived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78886" y="479460"/>
            <a:ext cx="5143500" cy="418458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94905" y="296405"/>
            <a:ext cx="4759657" cy="418206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46680" y="2114225"/>
            <a:ext cx="1876484" cy="418206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18752" y="639595"/>
            <a:ext cx="5143501" cy="3864309"/>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614065" y="846373"/>
            <a:ext cx="3238727" cy="3238727"/>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9797" y="440141"/>
            <a:ext cx="3172575" cy="2540623"/>
          </a:xfrm>
        </p:spPr>
        <p:txBody>
          <a:bodyPr anchor="b">
            <a:normAutofit/>
          </a:bodyPr>
          <a:lstStyle/>
          <a:p>
            <a:pPr marL="0" lvl="0" indent="0" algn="r">
              <a:buNone/>
            </a:pPr>
            <a:r>
              <a:rPr lang="en-US" sz="3000">
                <a:solidFill>
                  <a:srgbClr val="FFFFFF"/>
                </a:solidFill>
              </a:rPr>
              <a:t>AI Shame: The Hidden Barrier</a:t>
            </a:r>
          </a:p>
        </p:txBody>
      </p:sp>
      <p:sp>
        <p:nvSpPr>
          <p:cNvPr id="3" name="Content Placeholder 2"/>
          <p:cNvSpPr>
            <a:spLocks noGrp="1"/>
          </p:cNvSpPr>
          <p:nvPr>
            <p:ph idx="1"/>
          </p:nvPr>
        </p:nvSpPr>
        <p:spPr>
          <a:xfrm>
            <a:off x="4877368" y="487110"/>
            <a:ext cx="3646835" cy="4159535"/>
          </a:xfrm>
        </p:spPr>
        <p:txBody>
          <a:bodyPr anchor="ctr">
            <a:normAutofit/>
          </a:bodyPr>
          <a:lstStyle/>
          <a:p>
            <a:pPr lvl="0"/>
            <a:r>
              <a:rPr lang="en-US" sz="1500" b="1"/>
              <a:t>Challenge</a:t>
            </a:r>
            <a:r>
              <a:rPr lang="en-US" sz="1500"/>
              <a:t>: Students &amp; staff feel guilt/cheating</a:t>
            </a:r>
          </a:p>
          <a:p>
            <a:pPr lvl="0"/>
            <a:r>
              <a:rPr lang="en-US" sz="1500" b="1"/>
              <a:t>Impact</a:t>
            </a:r>
            <a:r>
              <a:rPr lang="en-US" sz="1500"/>
              <a:t>: Underground use, stress, lost learning</a:t>
            </a:r>
          </a:p>
          <a:p>
            <a:pPr lvl="0"/>
            <a:r>
              <a:rPr lang="en-US" sz="1500" b="1"/>
              <a:t>Response</a:t>
            </a:r>
            <a:r>
              <a:rPr lang="en-US" sz="1500"/>
              <a:t>: Normalise, Teach process, Share examples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063154" y="1063154"/>
            <a:ext cx="5156864"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8871" y="1995355"/>
            <a:ext cx="3266696"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885662" y="1228564"/>
            <a:ext cx="5143179"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560516" y="900984"/>
            <a:ext cx="3606227"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495030" y="2075329"/>
            <a:ext cx="2160621" cy="2303930"/>
          </a:xfrm>
        </p:spPr>
        <p:txBody>
          <a:bodyPr vert="horz" lIns="91440" tIns="45720" rIns="91440" bIns="45720" rtlCol="0" anchor="t">
            <a:normAutofit/>
          </a:bodyPr>
          <a:lstStyle/>
          <a:p>
            <a:pPr marL="0" lvl="0" indent="0" defTabSz="914400">
              <a:lnSpc>
                <a:spcPct val="90000"/>
              </a:lnSpc>
            </a:pPr>
            <a:r>
              <a:rPr lang="en-US" sz="3000" kern="1200">
                <a:solidFill>
                  <a:srgbClr val="FFFFFF"/>
                </a:solidFill>
                <a:latin typeface="+mj-lt"/>
                <a:ea typeface="+mj-ea"/>
                <a:cs typeface="+mj-cs"/>
              </a:rPr>
              <a:t>Moving Forward: AI as Learning Partner</a:t>
            </a:r>
          </a:p>
        </p:txBody>
      </p:sp>
      <p:sp>
        <p:nvSpPr>
          <p:cNvPr id="4" name="Text Placeholder 3"/>
          <p:cNvSpPr>
            <a:spLocks noGrp="1"/>
          </p:cNvSpPr>
          <p:nvPr>
            <p:ph type="body" sz="half" idx="2"/>
          </p:nvPr>
        </p:nvSpPr>
        <p:spPr>
          <a:xfrm>
            <a:off x="495031" y="605118"/>
            <a:ext cx="2189804" cy="1120587"/>
          </a:xfrm>
        </p:spPr>
        <p:txBody>
          <a:bodyPr vert="horz" lIns="91440" tIns="45720" rIns="91440" bIns="45720" rtlCol="0" anchor="b">
            <a:normAutofit/>
          </a:bodyPr>
          <a:lstStyle/>
          <a:p>
            <a:pPr lvl="0" defTabSz="914400">
              <a:lnSpc>
                <a:spcPct val="90000"/>
              </a:lnSpc>
              <a:spcBef>
                <a:spcPts val="1000"/>
              </a:spcBef>
            </a:pPr>
            <a:r>
              <a:rPr lang="en-US" sz="1500" kern="1200">
                <a:solidFill>
                  <a:srgbClr val="FFFFFF"/>
                </a:solidFill>
                <a:latin typeface="+mn-lt"/>
                <a:ea typeface="+mn-ea"/>
                <a:cs typeface="+mn-cs"/>
              </a:rPr>
              <a:t>Adapted from UNESCO Report (2023)</a:t>
            </a:r>
          </a:p>
        </p:txBody>
      </p:sp>
      <p:graphicFrame>
        <p:nvGraphicFramePr>
          <p:cNvPr id="6" name="Content Placeholder 5"/>
          <p:cNvGraphicFramePr>
            <a:graphicFrameLocks noGrp="1"/>
          </p:cNvGraphicFramePr>
          <p:nvPr>
            <p:ph idx="1"/>
          </p:nvPr>
        </p:nvGraphicFramePr>
        <p:xfrm>
          <a:off x="3376821" y="499116"/>
          <a:ext cx="5419312" cy="4145272"/>
        </p:xfrm>
        <a:graphic>
          <a:graphicData uri="http://schemas.openxmlformats.org/drawingml/2006/table">
            <a:tbl>
              <a:tblPr firstRow="1" bandRow="1">
                <a:tableStyleId>{5C22544A-7EE6-4342-B048-85BDC9FD1C3A}</a:tableStyleId>
              </a:tblPr>
              <a:tblGrid>
                <a:gridCol w="1105138">
                  <a:extLst>
                    <a:ext uri="{9D8B030D-6E8A-4147-A177-3AD203B41FA5}">
                      <a16:colId xmlns:a16="http://schemas.microsoft.com/office/drawing/2014/main" val="20000"/>
                    </a:ext>
                  </a:extLst>
                </a:gridCol>
                <a:gridCol w="1974097">
                  <a:extLst>
                    <a:ext uri="{9D8B030D-6E8A-4147-A177-3AD203B41FA5}">
                      <a16:colId xmlns:a16="http://schemas.microsoft.com/office/drawing/2014/main" val="20001"/>
                    </a:ext>
                  </a:extLst>
                </a:gridCol>
                <a:gridCol w="2340077">
                  <a:extLst>
                    <a:ext uri="{9D8B030D-6E8A-4147-A177-3AD203B41FA5}">
                      <a16:colId xmlns:a16="http://schemas.microsoft.com/office/drawing/2014/main" val="20002"/>
                    </a:ext>
                  </a:extLst>
                </a:gridCol>
              </a:tblGrid>
              <a:tr h="155360">
                <a:tc>
                  <a:txBody>
                    <a:bodyPr/>
                    <a:lstStyle/>
                    <a:p>
                      <a:pPr marL="0" lvl="0" indent="0">
                        <a:buNone/>
                      </a:pPr>
                      <a:r>
                        <a:rPr lang="en-US" sz="500" b="1"/>
                        <a:t>Role</a:t>
                      </a:r>
                    </a:p>
                  </a:txBody>
                  <a:tcPr marL="35309" marR="35309" marT="17654" marB="17654"/>
                </a:tc>
                <a:tc>
                  <a:txBody>
                    <a:bodyPr/>
                    <a:lstStyle/>
                    <a:p>
                      <a:pPr marL="0" lvl="0" indent="0">
                        <a:buNone/>
                      </a:pPr>
                      <a:r>
                        <a:rPr lang="en-US" sz="500" b="1"/>
                        <a:t>Description</a:t>
                      </a:r>
                    </a:p>
                  </a:txBody>
                  <a:tcPr marL="35309" marR="35309" marT="17654" marB="17654"/>
                </a:tc>
                <a:tc>
                  <a:txBody>
                    <a:bodyPr/>
                    <a:lstStyle/>
                    <a:p>
                      <a:pPr marL="0" lvl="0" indent="0">
                        <a:buNone/>
                      </a:pPr>
                      <a:r>
                        <a:rPr lang="en-US" sz="500" b="1"/>
                        <a:t>Example of Implementation</a:t>
                      </a:r>
                    </a:p>
                  </a:txBody>
                  <a:tcPr marL="35309" marR="35309" marT="17654" marB="17654"/>
                </a:tc>
                <a:extLst>
                  <a:ext uri="{0D108BD9-81ED-4DB2-BD59-A6C34878D82A}">
                    <a16:rowId xmlns:a16="http://schemas.microsoft.com/office/drawing/2014/main" val="10000"/>
                  </a:ext>
                </a:extLst>
              </a:tr>
              <a:tr h="367213">
                <a:tc>
                  <a:txBody>
                    <a:bodyPr/>
                    <a:lstStyle/>
                    <a:p>
                      <a:pPr marL="0" lvl="0" indent="0">
                        <a:buNone/>
                      </a:pPr>
                      <a:r>
                        <a:rPr lang="en-US" sz="500" b="1"/>
                        <a:t>Possibility engine</a:t>
                      </a:r>
                    </a:p>
                  </a:txBody>
                  <a:tcPr marL="35309" marR="35309" marT="17654" marB="17654"/>
                </a:tc>
                <a:tc>
                  <a:txBody>
                    <a:bodyPr/>
                    <a:lstStyle/>
                    <a:p>
                      <a:pPr marL="0" lvl="0" indent="0">
                        <a:buNone/>
                      </a:pPr>
                      <a:r>
                        <a:rPr lang="en-US" sz="500"/>
                        <a:t>AI generates alternative ways of expressing an idea</a:t>
                      </a:r>
                    </a:p>
                  </a:txBody>
                  <a:tcPr marL="35309" marR="35309" marT="17654" marB="17654"/>
                </a:tc>
                <a:tc>
                  <a:txBody>
                    <a:bodyPr/>
                    <a:lstStyle/>
                    <a:p>
                      <a:pPr marL="0" lvl="0" indent="0">
                        <a:buNone/>
                      </a:pPr>
                      <a:r>
                        <a:rPr lang="en-US" sz="500"/>
                        <a:t>Students write queries in ChatGPT and use the Regenerate response function to examine alternative responses.</a:t>
                      </a:r>
                    </a:p>
                  </a:txBody>
                  <a:tcPr marL="35309" marR="35309" marT="17654" marB="17654"/>
                </a:tc>
                <a:extLst>
                  <a:ext uri="{0D108BD9-81ED-4DB2-BD59-A6C34878D82A}">
                    <a16:rowId xmlns:a16="http://schemas.microsoft.com/office/drawing/2014/main" val="10001"/>
                  </a:ext>
                </a:extLst>
              </a:tr>
              <a:tr h="367213">
                <a:tc>
                  <a:txBody>
                    <a:bodyPr/>
                    <a:lstStyle/>
                    <a:p>
                      <a:pPr marL="0" lvl="0" indent="0">
                        <a:buNone/>
                      </a:pPr>
                      <a:r>
                        <a:rPr lang="en-US" sz="500" b="1"/>
                        <a:t>Socratic opponent</a:t>
                      </a:r>
                    </a:p>
                  </a:txBody>
                  <a:tcPr marL="35309" marR="35309" marT="17654" marB="17654"/>
                </a:tc>
                <a:tc>
                  <a:txBody>
                    <a:bodyPr/>
                    <a:lstStyle/>
                    <a:p>
                      <a:pPr marL="0" lvl="0" indent="0">
                        <a:buNone/>
                      </a:pPr>
                      <a:r>
                        <a:rPr lang="en-US" sz="500"/>
                        <a:t>AI acts as an opponent to develop and argument</a:t>
                      </a:r>
                    </a:p>
                  </a:txBody>
                  <a:tcPr marL="35309" marR="35309" marT="17654" marB="17654"/>
                </a:tc>
                <a:tc>
                  <a:txBody>
                    <a:bodyPr/>
                    <a:lstStyle/>
                    <a:p>
                      <a:pPr marL="0" lvl="0" indent="0">
                        <a:buNone/>
                      </a:pPr>
                      <a:r>
                        <a:rPr lang="en-US" sz="500"/>
                        <a:t>Students enter prompts into ChatGPT following the structure of a conversation or debate. Teachers can ask students to use ChatGPT to prepare for discussions.</a:t>
                      </a:r>
                    </a:p>
                  </a:txBody>
                  <a:tcPr marL="35309" marR="35309" marT="17654" marB="17654"/>
                </a:tc>
                <a:extLst>
                  <a:ext uri="{0D108BD9-81ED-4DB2-BD59-A6C34878D82A}">
                    <a16:rowId xmlns:a16="http://schemas.microsoft.com/office/drawing/2014/main" val="10002"/>
                  </a:ext>
                </a:extLst>
              </a:tr>
              <a:tr h="261287">
                <a:tc>
                  <a:txBody>
                    <a:bodyPr/>
                    <a:lstStyle/>
                    <a:p>
                      <a:pPr marL="0" lvl="0" indent="0">
                        <a:buNone/>
                      </a:pPr>
                      <a:r>
                        <a:rPr lang="en-US" sz="500" b="1"/>
                        <a:t>Collaboration coach</a:t>
                      </a:r>
                    </a:p>
                  </a:txBody>
                  <a:tcPr marL="35309" marR="35309" marT="17654" marB="17654"/>
                </a:tc>
                <a:tc>
                  <a:txBody>
                    <a:bodyPr/>
                    <a:lstStyle/>
                    <a:p>
                      <a:pPr marL="0" lvl="0" indent="0">
                        <a:buNone/>
                      </a:pPr>
                      <a:r>
                        <a:rPr lang="en-US" sz="500"/>
                        <a:t>AI helps groups to research and solve problems together</a:t>
                      </a:r>
                    </a:p>
                  </a:txBody>
                  <a:tcPr marL="35309" marR="35309" marT="17654" marB="17654"/>
                </a:tc>
                <a:tc>
                  <a:txBody>
                    <a:bodyPr/>
                    <a:lstStyle/>
                    <a:p>
                      <a:pPr marL="0" lvl="0" indent="0">
                        <a:buNone/>
                      </a:pPr>
                      <a:r>
                        <a:rPr lang="en-US" sz="500"/>
                        <a:t>Working in groups, students use ChatGPT to find out information to complete tasks and assignments.</a:t>
                      </a:r>
                    </a:p>
                  </a:txBody>
                  <a:tcPr marL="35309" marR="35309" marT="17654" marB="17654"/>
                </a:tc>
                <a:extLst>
                  <a:ext uri="{0D108BD9-81ED-4DB2-BD59-A6C34878D82A}">
                    <a16:rowId xmlns:a16="http://schemas.microsoft.com/office/drawing/2014/main" val="10003"/>
                  </a:ext>
                </a:extLst>
              </a:tr>
              <a:tr h="367213">
                <a:tc>
                  <a:txBody>
                    <a:bodyPr/>
                    <a:lstStyle/>
                    <a:p>
                      <a:pPr marL="0" lvl="0" indent="0">
                        <a:buNone/>
                      </a:pPr>
                      <a:r>
                        <a:rPr lang="en-US" sz="500" b="1"/>
                        <a:t>Guide on the side</a:t>
                      </a:r>
                    </a:p>
                  </a:txBody>
                  <a:tcPr marL="35309" marR="35309" marT="17654" marB="17654"/>
                </a:tc>
                <a:tc>
                  <a:txBody>
                    <a:bodyPr/>
                    <a:lstStyle/>
                    <a:p>
                      <a:pPr marL="0" lvl="0" indent="0">
                        <a:buNone/>
                      </a:pPr>
                      <a:r>
                        <a:rPr lang="en-US" sz="500"/>
                        <a:t>AI acts as a guide to navigate physical and conceptual spaces</a:t>
                      </a:r>
                    </a:p>
                  </a:txBody>
                  <a:tcPr marL="35309" marR="35309" marT="17654" marB="17654"/>
                </a:tc>
                <a:tc>
                  <a:txBody>
                    <a:bodyPr/>
                    <a:lstStyle/>
                    <a:p>
                      <a:pPr marL="0" lvl="0" indent="0">
                        <a:buNone/>
                      </a:pPr>
                      <a:r>
                        <a:rPr lang="en-US" sz="500"/>
                        <a:t>Teachers use ChatGPT to generate content for classes/courses (e.g., discussion questions) and advice on how to support students in learning specific concepts.</a:t>
                      </a:r>
                    </a:p>
                  </a:txBody>
                  <a:tcPr marL="35309" marR="35309" marT="17654" marB="17654"/>
                </a:tc>
                <a:extLst>
                  <a:ext uri="{0D108BD9-81ED-4DB2-BD59-A6C34878D82A}">
                    <a16:rowId xmlns:a16="http://schemas.microsoft.com/office/drawing/2014/main" val="10004"/>
                  </a:ext>
                </a:extLst>
              </a:tr>
              <a:tr h="367213">
                <a:tc>
                  <a:txBody>
                    <a:bodyPr/>
                    <a:lstStyle/>
                    <a:p>
                      <a:pPr marL="0" lvl="0" indent="0">
                        <a:buNone/>
                      </a:pPr>
                      <a:r>
                        <a:rPr lang="en-US" sz="500" b="1"/>
                        <a:t>Personal tutor</a:t>
                      </a:r>
                    </a:p>
                  </a:txBody>
                  <a:tcPr marL="35309" marR="35309" marT="17654" marB="17654"/>
                </a:tc>
                <a:tc>
                  <a:txBody>
                    <a:bodyPr/>
                    <a:lstStyle/>
                    <a:p>
                      <a:pPr marL="0" lvl="0" indent="0">
                        <a:buNone/>
                      </a:pPr>
                      <a:r>
                        <a:rPr lang="en-US" sz="500"/>
                        <a:t>AI tutors each student and gives immediate feedback on progress</a:t>
                      </a:r>
                    </a:p>
                  </a:txBody>
                  <a:tcPr marL="35309" marR="35309" marT="17654" marB="17654"/>
                </a:tc>
                <a:tc>
                  <a:txBody>
                    <a:bodyPr/>
                    <a:lstStyle/>
                    <a:p>
                      <a:pPr marL="0" lvl="0" indent="0">
                        <a:buNone/>
                      </a:pPr>
                      <a:r>
                        <a:rPr lang="en-US" sz="500"/>
                        <a:t>ChatGPT provides personalized feedback to students based on information provided by students or teachers (e.g., test scores).</a:t>
                      </a:r>
                    </a:p>
                  </a:txBody>
                  <a:tcPr marL="35309" marR="35309" marT="17654" marB="17654"/>
                </a:tc>
                <a:extLst>
                  <a:ext uri="{0D108BD9-81ED-4DB2-BD59-A6C34878D82A}">
                    <a16:rowId xmlns:a16="http://schemas.microsoft.com/office/drawing/2014/main" val="10005"/>
                  </a:ext>
                </a:extLst>
              </a:tr>
              <a:tr h="473140">
                <a:tc>
                  <a:txBody>
                    <a:bodyPr/>
                    <a:lstStyle/>
                    <a:p>
                      <a:pPr marL="0" lvl="0" indent="0">
                        <a:buNone/>
                      </a:pPr>
                      <a:r>
                        <a:rPr lang="en-US" sz="500" b="1"/>
                        <a:t>Co-designer</a:t>
                      </a:r>
                    </a:p>
                  </a:txBody>
                  <a:tcPr marL="35309" marR="35309" marT="17654" marB="17654"/>
                </a:tc>
                <a:tc>
                  <a:txBody>
                    <a:bodyPr/>
                    <a:lstStyle/>
                    <a:p>
                      <a:pPr marL="0" lvl="0" indent="0">
                        <a:buNone/>
                      </a:pPr>
                      <a:r>
                        <a:rPr lang="en-US" sz="500"/>
                        <a:t>AI assists throughout the design process</a:t>
                      </a:r>
                    </a:p>
                  </a:txBody>
                  <a:tcPr marL="35309" marR="35309" marT="17654" marB="17654"/>
                </a:tc>
                <a:tc>
                  <a:txBody>
                    <a:bodyPr/>
                    <a:lstStyle/>
                    <a:p>
                      <a:pPr marL="0" lvl="0" indent="0">
                        <a:buNone/>
                      </a:pPr>
                      <a:r>
                        <a:rPr lang="en-US" sz="500"/>
                        <a:t>Teachers ask ChatGPT for ideas about designing or updating a curriculum (e.g., rubrics for assessment) and/or focus on specific goals (e.g., how to make the curriculum more accessible).</a:t>
                      </a:r>
                    </a:p>
                  </a:txBody>
                  <a:tcPr marL="35309" marR="35309" marT="17654" marB="17654"/>
                </a:tc>
                <a:extLst>
                  <a:ext uri="{0D108BD9-81ED-4DB2-BD59-A6C34878D82A}">
                    <a16:rowId xmlns:a16="http://schemas.microsoft.com/office/drawing/2014/main" val="10006"/>
                  </a:ext>
                </a:extLst>
              </a:tr>
              <a:tr h="367213">
                <a:tc>
                  <a:txBody>
                    <a:bodyPr/>
                    <a:lstStyle/>
                    <a:p>
                      <a:pPr marL="0" lvl="0" indent="0">
                        <a:buNone/>
                      </a:pPr>
                      <a:r>
                        <a:rPr lang="en-US" sz="500" b="1"/>
                        <a:t>Exploratorium</a:t>
                      </a:r>
                    </a:p>
                  </a:txBody>
                  <a:tcPr marL="35309" marR="35309" marT="17654" marB="17654"/>
                </a:tc>
                <a:tc>
                  <a:txBody>
                    <a:bodyPr/>
                    <a:lstStyle/>
                    <a:p>
                      <a:pPr marL="0" lvl="0" indent="0">
                        <a:buNone/>
                      </a:pPr>
                      <a:r>
                        <a:rPr lang="en-US" sz="500"/>
                        <a:t>AI provides tools to play with, explore and interpret data</a:t>
                      </a:r>
                    </a:p>
                  </a:txBody>
                  <a:tcPr marL="35309" marR="35309" marT="17654" marB="17654"/>
                </a:tc>
                <a:tc>
                  <a:txBody>
                    <a:bodyPr/>
                    <a:lstStyle/>
                    <a:p>
                      <a:pPr marL="0" lvl="0" indent="0">
                        <a:buNone/>
                      </a:pPr>
                      <a:r>
                        <a:rPr lang="en-US" sz="500"/>
                        <a:t>Teachers provide basic information to students who write different queries in ChatGPT to find out more. ChatGPT can be used to support language learning.</a:t>
                      </a:r>
                    </a:p>
                  </a:txBody>
                  <a:tcPr marL="35309" marR="35309" marT="17654" marB="17654"/>
                </a:tc>
                <a:extLst>
                  <a:ext uri="{0D108BD9-81ED-4DB2-BD59-A6C34878D82A}">
                    <a16:rowId xmlns:a16="http://schemas.microsoft.com/office/drawing/2014/main" val="10007"/>
                  </a:ext>
                </a:extLst>
              </a:tr>
              <a:tr h="473140">
                <a:tc>
                  <a:txBody>
                    <a:bodyPr/>
                    <a:lstStyle/>
                    <a:p>
                      <a:pPr marL="0" lvl="0" indent="0">
                        <a:buNone/>
                      </a:pPr>
                      <a:r>
                        <a:rPr lang="en-US" sz="500" b="1"/>
                        <a:t>Study buddy</a:t>
                      </a:r>
                    </a:p>
                  </a:txBody>
                  <a:tcPr marL="35309" marR="35309" marT="17654" marB="17654"/>
                </a:tc>
                <a:tc>
                  <a:txBody>
                    <a:bodyPr/>
                    <a:lstStyle/>
                    <a:p>
                      <a:pPr marL="0" lvl="0" indent="0">
                        <a:buNone/>
                      </a:pPr>
                      <a:r>
                        <a:rPr lang="en-US" sz="500"/>
                        <a:t>AI helps the student reflect on learning material</a:t>
                      </a:r>
                    </a:p>
                  </a:txBody>
                  <a:tcPr marL="35309" marR="35309" marT="17654" marB="17654"/>
                </a:tc>
                <a:tc>
                  <a:txBody>
                    <a:bodyPr/>
                    <a:lstStyle/>
                    <a:p>
                      <a:pPr marL="0" lvl="0" indent="0">
                        <a:buNone/>
                      </a:pPr>
                      <a:r>
                        <a:rPr lang="en-US" sz="500"/>
                        <a:t>Students explain their current level of understanding to ChatGPT and ask for ways to help them study the material. ChatGPT could also be used to help students prepare for other tasks (e.g., job interviews).</a:t>
                      </a:r>
                    </a:p>
                  </a:txBody>
                  <a:tcPr marL="35309" marR="35309" marT="17654" marB="17654"/>
                </a:tc>
                <a:extLst>
                  <a:ext uri="{0D108BD9-81ED-4DB2-BD59-A6C34878D82A}">
                    <a16:rowId xmlns:a16="http://schemas.microsoft.com/office/drawing/2014/main" val="10008"/>
                  </a:ext>
                </a:extLst>
              </a:tr>
              <a:tr h="473140">
                <a:tc>
                  <a:txBody>
                    <a:bodyPr/>
                    <a:lstStyle/>
                    <a:p>
                      <a:pPr marL="0" lvl="0" indent="0">
                        <a:buNone/>
                      </a:pPr>
                      <a:r>
                        <a:rPr lang="en-US" sz="500" b="1"/>
                        <a:t>Motivator</a:t>
                      </a:r>
                    </a:p>
                  </a:txBody>
                  <a:tcPr marL="35309" marR="35309" marT="17654" marB="17654"/>
                </a:tc>
                <a:tc>
                  <a:txBody>
                    <a:bodyPr/>
                    <a:lstStyle/>
                    <a:p>
                      <a:pPr marL="0" lvl="0" indent="0">
                        <a:buNone/>
                      </a:pPr>
                      <a:r>
                        <a:rPr lang="en-US" sz="500"/>
                        <a:t>AI offers games and challenges to extend learning</a:t>
                      </a:r>
                    </a:p>
                  </a:txBody>
                  <a:tcPr marL="35309" marR="35309" marT="17654" marB="17654"/>
                </a:tc>
                <a:tc>
                  <a:txBody>
                    <a:bodyPr/>
                    <a:lstStyle/>
                    <a:p>
                      <a:pPr marL="0" lvl="0" indent="0">
                        <a:buNone/>
                      </a:pPr>
                      <a:r>
                        <a:rPr lang="en-US" sz="500"/>
                        <a:t>Teachers or students ask ChatGPT for ideas about how to extend students’ learning after providing a summary of the current level of students’ knowledge (e.g., quizzes, exercises).</a:t>
                      </a:r>
                    </a:p>
                  </a:txBody>
                  <a:tcPr marL="35309" marR="35309" marT="17654" marB="17654"/>
                </a:tc>
                <a:extLst>
                  <a:ext uri="{0D108BD9-81ED-4DB2-BD59-A6C34878D82A}">
                    <a16:rowId xmlns:a16="http://schemas.microsoft.com/office/drawing/2014/main" val="10009"/>
                  </a:ext>
                </a:extLst>
              </a:tr>
              <a:tr h="473140">
                <a:tc>
                  <a:txBody>
                    <a:bodyPr/>
                    <a:lstStyle/>
                    <a:p>
                      <a:pPr marL="0" lvl="0" indent="0">
                        <a:buNone/>
                      </a:pPr>
                      <a:r>
                        <a:rPr lang="en-US" sz="500" b="1"/>
                        <a:t>Dynamic assessor</a:t>
                      </a:r>
                    </a:p>
                  </a:txBody>
                  <a:tcPr marL="35309" marR="35309" marT="17654" marB="17654"/>
                </a:tc>
                <a:tc>
                  <a:txBody>
                    <a:bodyPr/>
                    <a:lstStyle/>
                    <a:p>
                      <a:pPr marL="0" lvl="0" indent="0">
                        <a:buNone/>
                      </a:pPr>
                      <a:r>
                        <a:rPr lang="en-US" sz="500"/>
                        <a:t>AI provides educators with a profile of each student’s current knowledge</a:t>
                      </a:r>
                    </a:p>
                  </a:txBody>
                  <a:tcPr marL="35309" marR="35309" marT="17654" marB="17654"/>
                </a:tc>
                <a:tc>
                  <a:txBody>
                    <a:bodyPr/>
                    <a:lstStyle/>
                    <a:p>
                      <a:pPr marL="0" lvl="0" indent="0">
                        <a:buNone/>
                      </a:pPr>
                      <a:r>
                        <a:rPr lang="en-US" sz="500"/>
                        <a:t>Students interact with ChatGPT in a tutorial-type dialogue and then ask ChatGPT to produce a summary of their current state of knowledge. Students can also ask ChatGPT for dynamic assessments.</a:t>
                      </a:r>
                    </a:p>
                  </a:txBody>
                  <a:tcPr marL="35309" marR="35309" marT="17654" marB="17654"/>
                </a:tc>
                <a:extLst>
                  <a:ext uri="{0D108BD9-81ED-4DB2-BD59-A6C34878D82A}">
                    <a16:rowId xmlns:a16="http://schemas.microsoft.com/office/drawing/2014/main" val="10010"/>
                  </a:ext>
                </a:extLst>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14</Slides>
  <Notes>14</Notes>
  <HiddenSlides>0</HiddenSlide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AI in the Curriculum: Challenges &amp; Opportunities</vt:lpstr>
      <vt:lpstr>Companion Website</vt:lpstr>
      <vt:lpstr>Today: 15 Minutes</vt:lpstr>
      <vt:lpstr>Over-Trust: The “Fountain of Knowledge” Problem</vt:lpstr>
      <vt:lpstr>Over-Use: Shortcuts vs. Scaffolds</vt:lpstr>
      <vt:lpstr>Misplaced Blame: It’s Not the Tool</vt:lpstr>
      <vt:lpstr>Fear of AI: The Root of Resistance</vt:lpstr>
      <vt:lpstr>AI Shame: The Hidden Barrier</vt:lpstr>
      <vt:lpstr>Moving Forward: AI as Learning Partner</vt:lpstr>
      <vt:lpstr>Quick Win: 30-Minute Experiment</vt:lpstr>
      <vt:lpstr>Showcase: Curriculum Curator (FLX)</vt:lpstr>
      <vt:lpstr>Questions to Guide Your Thinking</vt:lpstr>
      <vt:lpstr>Thank You</vt:lpstr>
      <vt:lpstr>Resources &amp; References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the Curriculum: Challenges &amp; Opportunities</dc:title>
  <dc:creator>Michael Borck, Curtin University</dc:creator>
  <cp:keywords/>
  <cp:revision>77</cp:revision>
  <dcterms:created xsi:type="dcterms:W3CDTF">2025-09-04T05:41:53Z</dcterms:created>
  <dcterms:modified xsi:type="dcterms:W3CDTF">2025-09-04T06:42:11Z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ere's the slide content with presenter notes based on the UNESCO framework">
    <vt:lpwstr/>
  </property>
  <property fmtid="{D5CDD505-2E9C-101B-9397-08002B2CF9AE}" pid="3" name="authors">
    <vt:lpwstr/>
  </property>
  <property fmtid="{D5CDD505-2E9C-101B-9397-08002B2CF9AE}" pid="4" name="biblio-config">
    <vt:lpwstr>True</vt:lpwstr>
  </property>
  <property fmtid="{D5CDD505-2E9C-101B-9397-08002B2CF9AE}" pid="5" name="by-author">
    <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